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8" r:id="rId3"/>
    <p:sldId id="259" r:id="rId4"/>
    <p:sldId id="298" r:id="rId5"/>
    <p:sldId id="261" r:id="rId6"/>
    <p:sldId id="260" r:id="rId7"/>
    <p:sldId id="267" r:id="rId8"/>
    <p:sldId id="268" r:id="rId9"/>
    <p:sldId id="269" r:id="rId10"/>
    <p:sldId id="270" r:id="rId11"/>
    <p:sldId id="299" r:id="rId12"/>
    <p:sldId id="271" r:id="rId13"/>
    <p:sldId id="302" r:id="rId14"/>
    <p:sldId id="283" r:id="rId15"/>
    <p:sldId id="285" r:id="rId16"/>
    <p:sldId id="286" r:id="rId17"/>
    <p:sldId id="287" r:id="rId18"/>
    <p:sldId id="300" r:id="rId19"/>
    <p:sldId id="280" r:id="rId20"/>
    <p:sldId id="297" r:id="rId21"/>
    <p:sldId id="282" r:id="rId22"/>
    <p:sldId id="289" r:id="rId23"/>
  </p:sldIdLst>
  <p:sldSz cx="18288000" cy="10287000"/>
  <p:notesSz cx="6858000" cy="9144000"/>
  <p:embeddedFontLst>
    <p:embeddedFont>
      <p:font typeface="Arimo" panose="020B0604020202020204" charset="0"/>
      <p:regular r:id="rId25"/>
    </p:embeddedFont>
    <p:embeddedFont>
      <p:font typeface="Arimo Bold"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
      <p:font typeface="DM Sans" pitchFamily="2" charset="0"/>
      <p:regular r:id="rId29"/>
      <p:bold r:id="rId30"/>
      <p:italic r:id="rId31"/>
      <p:boldItalic r:id="rId32"/>
    </p:embeddedFont>
    <p:embeddedFont>
      <p:font typeface="DM Sans Bold"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AEB"/>
    <a:srgbClr val="E0B15E"/>
    <a:srgbClr val="FBFBFB"/>
    <a:srgbClr val="FEF9EA"/>
    <a:srgbClr val="77755B"/>
    <a:srgbClr val="DFB0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941" autoAdjust="0"/>
  </p:normalViewPr>
  <p:slideViewPr>
    <p:cSldViewPr>
      <p:cViewPr>
        <p:scale>
          <a:sx n="50" d="100"/>
          <a:sy n="50" d="100"/>
        </p:scale>
        <p:origin x="821"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1E3A8-B100-4E2E-852C-B5F4F34C9EC2}" type="datetimeFigureOut">
              <a:rPr lang="en-IN" smtClean="0"/>
              <a:t>06-06-2024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AAC1B-6DEF-49C6-B483-32A81904F1B8}" type="slidenum">
              <a:rPr lang="en-IN" smtClean="0"/>
              <a:t>‹#›</a:t>
            </a:fld>
            <a:endParaRPr lang="en-IN"/>
          </a:p>
        </p:txBody>
      </p:sp>
    </p:spTree>
    <p:extLst>
      <p:ext uri="{BB962C8B-B14F-4D97-AF65-F5344CB8AC3E}">
        <p14:creationId xmlns:p14="http://schemas.microsoft.com/office/powerpoint/2010/main" val="97409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A3AAC1B-6DEF-49C6-B483-32A81904F1B8}" type="slidenum">
              <a:rPr lang="en-IN" smtClean="0"/>
              <a:t>17</a:t>
            </a:fld>
            <a:endParaRPr lang="en-IN"/>
          </a:p>
        </p:txBody>
      </p:sp>
    </p:spTree>
    <p:extLst>
      <p:ext uri="{BB962C8B-B14F-4D97-AF65-F5344CB8AC3E}">
        <p14:creationId xmlns:p14="http://schemas.microsoft.com/office/powerpoint/2010/main" val="50466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6.sv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image" Target="../media/image5.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28.png"/><Relationship Id="rId5" Type="http://schemas.openxmlformats.org/officeDocument/2006/relationships/image" Target="../media/image12.svg"/><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26.pn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sv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1844908">
            <a:off x="12395032" y="1204893"/>
            <a:ext cx="7087456" cy="12470359"/>
            <a:chOff x="0" y="0"/>
            <a:chExt cx="660400" cy="1161972"/>
          </a:xfrm>
        </p:grpSpPr>
        <p:sp>
          <p:nvSpPr>
            <p:cNvPr id="3" name="Freeform 3"/>
            <p:cNvSpPr/>
            <p:nvPr/>
          </p:nvSpPr>
          <p:spPr>
            <a:xfrm>
              <a:off x="0" y="0"/>
              <a:ext cx="660400" cy="1161972"/>
            </a:xfrm>
            <a:custGeom>
              <a:avLst/>
              <a:gdLst/>
              <a:ahLst/>
              <a:cxnLst/>
              <a:rect l="l" t="t" r="r" b="b"/>
              <a:pathLst>
                <a:path w="660400" h="116197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258"/>
                  </a:cubicBezTo>
                  <a:lnTo>
                    <a:pt x="660400" y="1161972"/>
                  </a:lnTo>
                  <a:lnTo>
                    <a:pt x="0" y="1161972"/>
                  </a:lnTo>
                  <a:lnTo>
                    <a:pt x="0" y="336871"/>
                  </a:lnTo>
                  <a:cubicBezTo>
                    <a:pt x="1782" y="185660"/>
                    <a:pt x="93019" y="64045"/>
                    <a:pt x="220252" y="19070"/>
                  </a:cubicBezTo>
                  <a:close/>
                </a:path>
              </a:pathLst>
            </a:custGeom>
            <a:solidFill>
              <a:srgbClr val="E0B15E"/>
            </a:solidFill>
          </p:spPr>
        </p:sp>
        <p:sp>
          <p:nvSpPr>
            <p:cNvPr id="4" name="TextBox 4"/>
            <p:cNvSpPr txBox="1"/>
            <p:nvPr/>
          </p:nvSpPr>
          <p:spPr>
            <a:xfrm>
              <a:off x="0" y="98425"/>
              <a:ext cx="660400" cy="1063547"/>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808019" y="8563205"/>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1" name="Group 11"/>
          <p:cNvGrpSpPr/>
          <p:nvPr/>
        </p:nvGrpSpPr>
        <p:grpSpPr>
          <a:xfrm>
            <a:off x="5146139" y="-572397"/>
            <a:ext cx="1144795" cy="11447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4" name="Group 14"/>
          <p:cNvGrpSpPr/>
          <p:nvPr/>
        </p:nvGrpSpPr>
        <p:grpSpPr>
          <a:xfrm>
            <a:off x="16707776" y="230133"/>
            <a:ext cx="684529" cy="6845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8" name="TextBox 18"/>
          <p:cNvSpPr txBox="1"/>
          <p:nvPr/>
        </p:nvSpPr>
        <p:spPr>
          <a:xfrm>
            <a:off x="395376" y="4520662"/>
            <a:ext cx="8312005" cy="1057725"/>
          </a:xfrm>
          <a:prstGeom prst="rect">
            <a:avLst/>
          </a:prstGeom>
        </p:spPr>
        <p:txBody>
          <a:bodyPr lIns="0" tIns="0" rIns="0" bIns="0" rtlCol="0" anchor="t">
            <a:spAutoFit/>
          </a:bodyPr>
          <a:lstStyle/>
          <a:p>
            <a:pPr>
              <a:lnSpc>
                <a:spcPts val="4159"/>
              </a:lnSpc>
            </a:pPr>
            <a:r>
              <a:rPr lang="en-US" sz="3200" dirty="0"/>
              <a:t>Multi-Modal Approach for Parkinson’s Disease Detection, Classification, and Management</a:t>
            </a:r>
            <a:endParaRPr lang="en-US" sz="2970" dirty="0">
              <a:solidFill>
                <a:srgbClr val="000000"/>
              </a:solidFill>
              <a:latin typeface="DM Sans"/>
            </a:endParaRPr>
          </a:p>
        </p:txBody>
      </p:sp>
      <p:sp>
        <p:nvSpPr>
          <p:cNvPr id="19" name="TextBox 19"/>
          <p:cNvSpPr txBox="1"/>
          <p:nvPr/>
        </p:nvSpPr>
        <p:spPr>
          <a:xfrm>
            <a:off x="395376" y="5741890"/>
            <a:ext cx="8312005" cy="1030475"/>
          </a:xfrm>
          <a:prstGeom prst="rect">
            <a:avLst/>
          </a:prstGeom>
        </p:spPr>
        <p:txBody>
          <a:bodyPr lIns="0" tIns="0" rIns="0" bIns="0" rtlCol="0" anchor="t">
            <a:spAutoFit/>
          </a:bodyPr>
          <a:lstStyle/>
          <a:p>
            <a:pPr>
              <a:lnSpc>
                <a:spcPts val="4159"/>
              </a:lnSpc>
            </a:pPr>
            <a:r>
              <a:rPr lang="en-US" sz="2400" dirty="0">
                <a:solidFill>
                  <a:srgbClr val="000000"/>
                </a:solidFill>
                <a:latin typeface="DM Sans"/>
              </a:rPr>
              <a:t>B. K. Birla Institute of engineering and technology</a:t>
            </a:r>
          </a:p>
          <a:p>
            <a:pPr>
              <a:lnSpc>
                <a:spcPts val="4159"/>
              </a:lnSpc>
            </a:pPr>
            <a:r>
              <a:rPr lang="en-US" sz="2400" dirty="0">
                <a:solidFill>
                  <a:srgbClr val="000000"/>
                </a:solidFill>
                <a:latin typeface="DM Sans"/>
              </a:rPr>
              <a:t>June, 2024</a:t>
            </a:r>
          </a:p>
        </p:txBody>
      </p:sp>
      <p:pic>
        <p:nvPicPr>
          <p:cNvPr id="6" name="Picture 5">
            <a:extLst>
              <a:ext uri="{FF2B5EF4-FFF2-40B4-BE49-F238E27FC236}">
                <a16:creationId xmlns:a16="http://schemas.microsoft.com/office/drawing/2014/main" id="{42FB0FDE-5B28-72B8-53FF-309609F56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2530" y="1368969"/>
            <a:ext cx="7549062" cy="7549062"/>
          </a:xfrm>
          <a:prstGeom prst="rect">
            <a:avLst/>
          </a:prstGeom>
        </p:spPr>
      </p:pic>
      <p:sp>
        <p:nvSpPr>
          <p:cNvPr id="7" name="Rectangle 6">
            <a:extLst>
              <a:ext uri="{FF2B5EF4-FFF2-40B4-BE49-F238E27FC236}">
                <a16:creationId xmlns:a16="http://schemas.microsoft.com/office/drawing/2014/main" id="{D25616A5-9FC4-6EDD-D810-29D66ADBE6E2}"/>
              </a:ext>
            </a:extLst>
          </p:cNvPr>
          <p:cNvSpPr/>
          <p:nvPr/>
        </p:nvSpPr>
        <p:spPr>
          <a:xfrm rot="19798658">
            <a:off x="10238610" y="6798649"/>
            <a:ext cx="1981200" cy="3161457"/>
          </a:xfrm>
          <a:prstGeom prst="rect">
            <a:avLst/>
          </a:prstGeom>
          <a:solidFill>
            <a:srgbClr val="FFF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7AA3F3A-C10D-3556-94EE-69221F3028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375" y="3162300"/>
            <a:ext cx="9898045" cy="9224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404677" y="485192"/>
            <a:ext cx="7087456" cy="9767612"/>
            <a:chOff x="0" y="0"/>
            <a:chExt cx="660400" cy="910133"/>
          </a:xfrm>
        </p:grpSpPr>
        <p:sp>
          <p:nvSpPr>
            <p:cNvPr id="3" name="Freeform 3"/>
            <p:cNvSpPr/>
            <p:nvPr/>
          </p:nvSpPr>
          <p:spPr>
            <a:xfrm>
              <a:off x="0" y="0"/>
              <a:ext cx="660400" cy="910133"/>
            </a:xfrm>
            <a:custGeom>
              <a:avLst/>
              <a:gdLst/>
              <a:ahLst/>
              <a:cxnLst/>
              <a:rect l="l" t="t" r="r" b="b"/>
              <a:pathLst>
                <a:path w="660400" h="9101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664"/>
                  </a:cubicBezTo>
                  <a:lnTo>
                    <a:pt x="660400" y="910133"/>
                  </a:lnTo>
                  <a:lnTo>
                    <a:pt x="0" y="910133"/>
                  </a:lnTo>
                  <a:lnTo>
                    <a:pt x="0" y="331094"/>
                  </a:lnTo>
                  <a:cubicBezTo>
                    <a:pt x="1782" y="185660"/>
                    <a:pt x="93019" y="64045"/>
                    <a:pt x="220252" y="19070"/>
                  </a:cubicBezTo>
                  <a:close/>
                </a:path>
              </a:pathLst>
            </a:custGeom>
            <a:solidFill>
              <a:srgbClr val="E0B15E"/>
            </a:solidFill>
          </p:spPr>
        </p:sp>
        <p:sp>
          <p:nvSpPr>
            <p:cNvPr id="4" name="TextBox 4"/>
            <p:cNvSpPr txBox="1"/>
            <p:nvPr/>
          </p:nvSpPr>
          <p:spPr>
            <a:xfrm>
              <a:off x="0" y="98425"/>
              <a:ext cx="660400" cy="81170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403338" y="8658750"/>
            <a:ext cx="3475840" cy="34758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8" name="Group 8"/>
          <p:cNvGrpSpPr/>
          <p:nvPr/>
        </p:nvGrpSpPr>
        <p:grpSpPr>
          <a:xfrm>
            <a:off x="3101714" y="9281076"/>
            <a:ext cx="534212" cy="5342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1" name="Group 11"/>
          <p:cNvGrpSpPr/>
          <p:nvPr/>
        </p:nvGrpSpPr>
        <p:grpSpPr>
          <a:xfrm>
            <a:off x="1303886" y="-485017"/>
            <a:ext cx="1537234" cy="1537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4" name="Group 14"/>
          <p:cNvGrpSpPr/>
          <p:nvPr/>
        </p:nvGrpSpPr>
        <p:grpSpPr>
          <a:xfrm>
            <a:off x="10425671" y="568238"/>
            <a:ext cx="483979" cy="4839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7" name="Group 17"/>
          <p:cNvGrpSpPr/>
          <p:nvPr/>
        </p:nvGrpSpPr>
        <p:grpSpPr>
          <a:xfrm>
            <a:off x="776139" y="568238"/>
            <a:ext cx="8640891" cy="1808435"/>
            <a:chOff x="0" y="0"/>
            <a:chExt cx="2275790" cy="476296"/>
          </a:xfrm>
        </p:grpSpPr>
        <p:sp>
          <p:nvSpPr>
            <p:cNvPr id="18" name="Freeform 18"/>
            <p:cNvSpPr/>
            <p:nvPr/>
          </p:nvSpPr>
          <p:spPr>
            <a:xfrm>
              <a:off x="0" y="0"/>
              <a:ext cx="2275790" cy="476296"/>
            </a:xfrm>
            <a:custGeom>
              <a:avLst/>
              <a:gdLst/>
              <a:ahLst/>
              <a:cxnLst/>
              <a:rect l="l" t="t" r="r" b="b"/>
              <a:pathLst>
                <a:path w="2275790" h="476296">
                  <a:moveTo>
                    <a:pt x="30463" y="0"/>
                  </a:moveTo>
                  <a:lnTo>
                    <a:pt x="2245327" y="0"/>
                  </a:lnTo>
                  <a:cubicBezTo>
                    <a:pt x="2253407" y="0"/>
                    <a:pt x="2261155" y="3209"/>
                    <a:pt x="2266868" y="8922"/>
                  </a:cubicBezTo>
                  <a:cubicBezTo>
                    <a:pt x="2272581" y="14635"/>
                    <a:pt x="2275790" y="22384"/>
                    <a:pt x="2275790" y="30463"/>
                  </a:cubicBezTo>
                  <a:lnTo>
                    <a:pt x="2275790" y="445833"/>
                  </a:lnTo>
                  <a:cubicBezTo>
                    <a:pt x="2275790" y="462657"/>
                    <a:pt x="2262151" y="476296"/>
                    <a:pt x="2245327" y="476296"/>
                  </a:cubicBezTo>
                  <a:lnTo>
                    <a:pt x="30463" y="476296"/>
                  </a:lnTo>
                  <a:cubicBezTo>
                    <a:pt x="22384" y="476296"/>
                    <a:pt x="14635" y="473086"/>
                    <a:pt x="8922" y="467373"/>
                  </a:cubicBezTo>
                  <a:cubicBezTo>
                    <a:pt x="3209" y="461660"/>
                    <a:pt x="0" y="453912"/>
                    <a:pt x="0" y="445833"/>
                  </a:cubicBezTo>
                  <a:lnTo>
                    <a:pt x="0" y="30463"/>
                  </a:lnTo>
                  <a:cubicBezTo>
                    <a:pt x="0" y="22384"/>
                    <a:pt x="3209" y="14635"/>
                    <a:pt x="8922" y="8922"/>
                  </a:cubicBezTo>
                  <a:cubicBezTo>
                    <a:pt x="14635" y="3209"/>
                    <a:pt x="22384" y="0"/>
                    <a:pt x="30463" y="0"/>
                  </a:cubicBezTo>
                  <a:close/>
                </a:path>
              </a:pathLst>
            </a:custGeom>
            <a:solidFill>
              <a:srgbClr val="000000">
                <a:alpha val="0"/>
              </a:srgbClr>
            </a:solidFill>
            <a:ln cap="rnd">
              <a:noFill/>
              <a:prstDash val="solid"/>
              <a:round/>
            </a:ln>
          </p:spPr>
        </p:sp>
        <p:sp>
          <p:nvSpPr>
            <p:cNvPr id="19" name="TextBox 19"/>
            <p:cNvSpPr txBox="1"/>
            <p:nvPr/>
          </p:nvSpPr>
          <p:spPr>
            <a:xfrm>
              <a:off x="0" y="-28575"/>
              <a:ext cx="2275790" cy="504871"/>
            </a:xfrm>
            <a:prstGeom prst="rect">
              <a:avLst/>
            </a:prstGeom>
          </p:spPr>
          <p:txBody>
            <a:bodyPr lIns="50800" tIns="50800" rIns="50800" bIns="50800" rtlCol="0" anchor="ctr"/>
            <a:lstStyle/>
            <a:p>
              <a:pPr marL="0" lvl="0" indent="0" algn="ctr">
                <a:lnSpc>
                  <a:spcPts val="5935"/>
                </a:lnSpc>
                <a:spcBef>
                  <a:spcPct val="0"/>
                </a:spcBef>
              </a:pPr>
              <a:r>
                <a:rPr lang="en-US" sz="4946">
                  <a:solidFill>
                    <a:srgbClr val="2B1511"/>
                  </a:solidFill>
                  <a:latin typeface="Arimo Bold"/>
                </a:rPr>
                <a:t>MINIMAL VIABLE PRODUCT</a:t>
              </a:r>
            </a:p>
          </p:txBody>
        </p:sp>
      </p:grpSp>
      <p:grpSp>
        <p:nvGrpSpPr>
          <p:cNvPr id="20" name="Group 20"/>
          <p:cNvGrpSpPr/>
          <p:nvPr/>
        </p:nvGrpSpPr>
        <p:grpSpPr>
          <a:xfrm>
            <a:off x="2500394" y="3035382"/>
            <a:ext cx="13833271" cy="6245694"/>
            <a:chOff x="0" y="0"/>
            <a:chExt cx="3643331" cy="1722735"/>
          </a:xfrm>
        </p:grpSpPr>
        <p:sp>
          <p:nvSpPr>
            <p:cNvPr id="21" name="Freeform 21"/>
            <p:cNvSpPr/>
            <p:nvPr/>
          </p:nvSpPr>
          <p:spPr>
            <a:xfrm>
              <a:off x="0" y="0"/>
              <a:ext cx="3643331" cy="1722735"/>
            </a:xfrm>
            <a:custGeom>
              <a:avLst/>
              <a:gdLst/>
              <a:ahLst/>
              <a:cxnLst/>
              <a:rect l="l" t="t" r="r" b="b"/>
              <a:pathLst>
                <a:path w="3643331" h="1722735">
                  <a:moveTo>
                    <a:pt x="19028" y="0"/>
                  </a:moveTo>
                  <a:lnTo>
                    <a:pt x="3624302" y="0"/>
                  </a:lnTo>
                  <a:cubicBezTo>
                    <a:pt x="3629349" y="0"/>
                    <a:pt x="3634189" y="2005"/>
                    <a:pt x="3637757" y="5573"/>
                  </a:cubicBezTo>
                  <a:cubicBezTo>
                    <a:pt x="3641326" y="9142"/>
                    <a:pt x="3643331" y="13982"/>
                    <a:pt x="3643331" y="19028"/>
                  </a:cubicBezTo>
                  <a:lnTo>
                    <a:pt x="3643331" y="1703707"/>
                  </a:lnTo>
                  <a:cubicBezTo>
                    <a:pt x="3643331" y="1708753"/>
                    <a:pt x="3641326" y="1713593"/>
                    <a:pt x="3637757" y="1717162"/>
                  </a:cubicBezTo>
                  <a:cubicBezTo>
                    <a:pt x="3634189" y="1720730"/>
                    <a:pt x="3629349" y="1722735"/>
                    <a:pt x="3624302" y="1722735"/>
                  </a:cubicBezTo>
                  <a:lnTo>
                    <a:pt x="19028" y="1722735"/>
                  </a:lnTo>
                  <a:cubicBezTo>
                    <a:pt x="13982" y="1722735"/>
                    <a:pt x="9142" y="1720730"/>
                    <a:pt x="5573" y="1717162"/>
                  </a:cubicBezTo>
                  <a:cubicBezTo>
                    <a:pt x="2005" y="1713593"/>
                    <a:pt x="0" y="1708753"/>
                    <a:pt x="0" y="1703707"/>
                  </a:cubicBezTo>
                  <a:lnTo>
                    <a:pt x="0" y="19028"/>
                  </a:lnTo>
                  <a:cubicBezTo>
                    <a:pt x="0" y="13982"/>
                    <a:pt x="2005" y="9142"/>
                    <a:pt x="5573" y="5573"/>
                  </a:cubicBezTo>
                  <a:cubicBezTo>
                    <a:pt x="9142" y="2005"/>
                    <a:pt x="13982" y="0"/>
                    <a:pt x="19028" y="0"/>
                  </a:cubicBezTo>
                  <a:close/>
                </a:path>
              </a:pathLst>
            </a:custGeom>
            <a:solidFill>
              <a:srgbClr val="000000">
                <a:alpha val="0"/>
              </a:srgbClr>
            </a:solidFill>
            <a:ln cap="rnd">
              <a:noFill/>
              <a:prstDash val="solid"/>
              <a:round/>
            </a:ln>
          </p:spPr>
        </p:sp>
        <p:sp>
          <p:nvSpPr>
            <p:cNvPr id="22" name="TextBox 22"/>
            <p:cNvSpPr txBox="1"/>
            <p:nvPr/>
          </p:nvSpPr>
          <p:spPr>
            <a:xfrm>
              <a:off x="0" y="-9525"/>
              <a:ext cx="3643331" cy="1732260"/>
            </a:xfrm>
            <a:prstGeom prst="rect">
              <a:avLst/>
            </a:prstGeom>
          </p:spPr>
          <p:txBody>
            <a:bodyPr lIns="50800" tIns="50800" rIns="50800" bIns="50800" rtlCol="0" anchor="t"/>
            <a:lstStyle/>
            <a:p>
              <a:pPr>
                <a:lnSpc>
                  <a:spcPts val="2879"/>
                </a:lnSpc>
              </a:pPr>
              <a:r>
                <a:rPr lang="en-US" sz="2400" dirty="0">
                  <a:solidFill>
                    <a:srgbClr val="2B1511"/>
                  </a:solidFill>
                  <a:latin typeface="Arimo Bold"/>
                </a:rPr>
                <a:t>REAL-TIME FALL DETECTION MECHANISM</a:t>
              </a:r>
            </a:p>
            <a:p>
              <a:pPr>
                <a:lnSpc>
                  <a:spcPts val="2879"/>
                </a:lnSpc>
              </a:pPr>
              <a:endParaRPr lang="en-US" sz="2400" dirty="0">
                <a:solidFill>
                  <a:srgbClr val="2B1511"/>
                </a:solidFill>
                <a:latin typeface="Arimo Bold"/>
              </a:endParaRPr>
            </a:p>
            <a:p>
              <a:pPr marL="342900" indent="-342900">
                <a:lnSpc>
                  <a:spcPts val="2879"/>
                </a:lnSpc>
                <a:buFontTx/>
                <a:buChar char="-"/>
              </a:pPr>
              <a:r>
                <a:rPr lang="en-US" sz="2400" dirty="0">
                  <a:solidFill>
                    <a:srgbClr val="2B1511"/>
                  </a:solidFill>
                  <a:latin typeface="Arimo" panose="020B0604020202020204" charset="0"/>
                  <a:ea typeface="Arimo" panose="020B0604020202020204" charset="0"/>
                  <a:cs typeface="Arimo" panose="020B0604020202020204" charset="0"/>
                </a:rPr>
                <a:t>A user-friendly interface allowing user to feed in any video input from real-time, any IP cam or from local system</a:t>
              </a:r>
            </a:p>
            <a:p>
              <a:pPr marL="342900" indent="-342900">
                <a:lnSpc>
                  <a:spcPts val="2879"/>
                </a:lnSpc>
                <a:buFontTx/>
                <a:buChar char="-"/>
              </a:pPr>
              <a:r>
                <a:rPr lang="en-US" sz="2400" dirty="0">
                  <a:solidFill>
                    <a:srgbClr val="2B1511"/>
                  </a:solidFill>
                  <a:latin typeface="Arimo" panose="020B0604020202020204" charset="0"/>
                  <a:ea typeface="Arimo" panose="020B0604020202020204" charset="0"/>
                  <a:cs typeface="Arimo" panose="020B0604020202020204" charset="0"/>
                </a:rPr>
                <a:t>Allows user to modify receivers email in settings</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Used image processing and KNN algorithm to detect the fall </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Utilize computer vision techniques to analyze video streams or webcam feeds for changes in posture indicative of a fall. </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Trigger immediate alerts to caregivers or emergency services in case of a fall.</a:t>
              </a:r>
              <a:endParaRPr lang="en-US" sz="2400" dirty="0">
                <a:solidFill>
                  <a:srgbClr val="2B1511"/>
                </a:solidFill>
                <a:latin typeface="Arimo" panose="020B0604020202020204" charset="0"/>
                <a:ea typeface="Arimo" panose="020B0604020202020204" charset="0"/>
                <a:cs typeface="Arimo" panose="020B0604020202020204" charset="0"/>
              </a:endParaRPr>
            </a:p>
            <a:p>
              <a:pPr>
                <a:lnSpc>
                  <a:spcPts val="2879"/>
                </a:lnSpc>
              </a:pPr>
              <a:endParaRPr lang="en-US" sz="2400" dirty="0">
                <a:solidFill>
                  <a:srgbClr val="2B1511"/>
                </a:solidFill>
                <a:latin typeface="Arimo"/>
              </a:endParaRPr>
            </a:p>
          </p:txBody>
        </p:sp>
      </p:grpSp>
      <p:sp>
        <p:nvSpPr>
          <p:cNvPr id="23" name="Freeform 23"/>
          <p:cNvSpPr/>
          <p:nvPr/>
        </p:nvSpPr>
        <p:spPr>
          <a:xfrm>
            <a:off x="1252278" y="3101913"/>
            <a:ext cx="788800" cy="788800"/>
          </a:xfrm>
          <a:custGeom>
            <a:avLst/>
            <a:gdLst/>
            <a:ahLst/>
            <a:cxnLst/>
            <a:rect l="l" t="t" r="r" b="b"/>
            <a:pathLst>
              <a:path w="788800" h="788800">
                <a:moveTo>
                  <a:pt x="0" y="0"/>
                </a:moveTo>
                <a:lnTo>
                  <a:pt x="788800" y="0"/>
                </a:lnTo>
                <a:lnTo>
                  <a:pt x="788800" y="788800"/>
                </a:lnTo>
                <a:lnTo>
                  <a:pt x="0" y="788800"/>
                </a:lnTo>
                <a:lnTo>
                  <a:pt x="0" y="0"/>
                </a:lnTo>
                <a:close/>
              </a:path>
            </a:pathLst>
          </a:custGeom>
          <a:blipFill>
            <a:blip r:embed="rId2"/>
            <a:stretch>
              <a:fillRect/>
            </a:stretch>
          </a:blipFill>
        </p:spPr>
        <p:txBody>
          <a:bodyPr/>
          <a:lstStyle/>
          <a:p>
            <a:endParaRPr lang="en-IN" dirty="0"/>
          </a:p>
        </p:txBody>
      </p:sp>
      <p:sp>
        <p:nvSpPr>
          <p:cNvPr id="25" name="Rectangle: Rounded Corners 24">
            <a:extLst>
              <a:ext uri="{FF2B5EF4-FFF2-40B4-BE49-F238E27FC236}">
                <a16:creationId xmlns:a16="http://schemas.microsoft.com/office/drawing/2014/main" id="{5FE3EC69-D02F-CFA9-1D35-D7855621D410}"/>
              </a:ext>
            </a:extLst>
          </p:cNvPr>
          <p:cNvSpPr/>
          <p:nvPr/>
        </p:nvSpPr>
        <p:spPr>
          <a:xfrm>
            <a:off x="1371600" y="3238501"/>
            <a:ext cx="533400" cy="533400"/>
          </a:xfrm>
          <a:prstGeom prst="roundRect">
            <a:avLst/>
          </a:prstGeom>
          <a:solidFill>
            <a:srgbClr val="E0B1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Graphic 26" descr="Person in wheelchair">
            <a:extLst>
              <a:ext uri="{FF2B5EF4-FFF2-40B4-BE49-F238E27FC236}">
                <a16:creationId xmlns:a16="http://schemas.microsoft.com/office/drawing/2014/main" id="{131950FD-6375-A3AD-0F8D-4CBD588017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003144">
            <a:off x="1296809" y="3155331"/>
            <a:ext cx="699739" cy="699739"/>
          </a:xfrm>
          <a:prstGeom prst="rect">
            <a:avLst/>
          </a:prstGeom>
        </p:spPr>
      </p:pic>
      <p:pic>
        <p:nvPicPr>
          <p:cNvPr id="28" name="Picture 27">
            <a:extLst>
              <a:ext uri="{FF2B5EF4-FFF2-40B4-BE49-F238E27FC236}">
                <a16:creationId xmlns:a16="http://schemas.microsoft.com/office/drawing/2014/main" id="{760FDADC-79EB-1FA2-E5D8-535D049F20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380859">
            <a:off x="-348192" y="4178814"/>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rot="2377137">
            <a:off x="48306" y="882597"/>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rot="2377137">
            <a:off x="3977393" y="6125320"/>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11" name="AutoShape 11"/>
          <p:cNvSpPr/>
          <p:nvPr/>
        </p:nvSpPr>
        <p:spPr>
          <a:xfrm flipV="1">
            <a:off x="-1058635" y="3716993"/>
            <a:ext cx="3495899" cy="4260352"/>
          </a:xfrm>
          <a:prstGeom prst="line">
            <a:avLst/>
          </a:prstGeom>
          <a:ln w="85725" cap="rnd">
            <a:solidFill>
              <a:srgbClr val="E0B15E"/>
            </a:solidFill>
            <a:prstDash val="solid"/>
            <a:headEnd type="none" w="sm" len="sm"/>
            <a:tailEnd type="none" w="sm" len="sm"/>
          </a:ln>
        </p:spPr>
      </p:sp>
      <p:grpSp>
        <p:nvGrpSpPr>
          <p:cNvPr id="12" name="Group 12"/>
          <p:cNvGrpSpPr/>
          <p:nvPr/>
        </p:nvGrpSpPr>
        <p:grpSpPr>
          <a:xfrm rot="2380859">
            <a:off x="2515033" y="8257395"/>
            <a:ext cx="2842082" cy="7461317"/>
            <a:chOff x="0" y="0"/>
            <a:chExt cx="660400" cy="1733748"/>
          </a:xfrm>
        </p:grpSpPr>
        <p:sp>
          <p:nvSpPr>
            <p:cNvPr id="13" name="Freeform 1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14" name="TextBox 1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rot="2377137">
            <a:off x="2911531" y="4961179"/>
            <a:ext cx="1338510" cy="7384047"/>
            <a:chOff x="0" y="0"/>
            <a:chExt cx="660400" cy="3643174"/>
          </a:xfrm>
        </p:grpSpPr>
        <p:sp>
          <p:nvSpPr>
            <p:cNvPr id="16" name="Freeform 1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17" name="TextBox 1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sp>
        <p:nvSpPr>
          <p:cNvPr id="18" name="AutoShape 18"/>
          <p:cNvSpPr/>
          <p:nvPr/>
        </p:nvSpPr>
        <p:spPr>
          <a:xfrm flipV="1">
            <a:off x="1804590" y="7795574"/>
            <a:ext cx="3495899" cy="4260352"/>
          </a:xfrm>
          <a:prstGeom prst="line">
            <a:avLst/>
          </a:prstGeom>
          <a:ln w="85725" cap="rnd">
            <a:solidFill>
              <a:srgbClr val="E0B15E"/>
            </a:solidFill>
            <a:prstDash val="solid"/>
            <a:headEnd type="none" w="sm" len="sm"/>
            <a:tailEnd type="none" w="sm" len="sm"/>
          </a:ln>
        </p:spPr>
      </p:sp>
      <p:grpSp>
        <p:nvGrpSpPr>
          <p:cNvPr id="19" name="Group 19"/>
          <p:cNvGrpSpPr/>
          <p:nvPr/>
        </p:nvGrpSpPr>
        <p:grpSpPr>
          <a:xfrm rot="2377137">
            <a:off x="5179140" y="8837020"/>
            <a:ext cx="1338510" cy="7384047"/>
            <a:chOff x="0" y="0"/>
            <a:chExt cx="660400" cy="3643174"/>
          </a:xfrm>
        </p:grpSpPr>
        <p:sp>
          <p:nvSpPr>
            <p:cNvPr id="20" name="Freeform 20"/>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21" name="TextBox 21"/>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22" name="Group 22"/>
          <p:cNvGrpSpPr/>
          <p:nvPr/>
        </p:nvGrpSpPr>
        <p:grpSpPr>
          <a:xfrm rot="2380859">
            <a:off x="-950438" y="-2934548"/>
            <a:ext cx="2842082" cy="7461317"/>
            <a:chOff x="0" y="0"/>
            <a:chExt cx="660400" cy="1733748"/>
          </a:xfrm>
        </p:grpSpPr>
        <p:sp>
          <p:nvSpPr>
            <p:cNvPr id="23" name="Freeform 2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24" name="TextBox 2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25" name="Group 25"/>
          <p:cNvGrpSpPr/>
          <p:nvPr/>
        </p:nvGrpSpPr>
        <p:grpSpPr>
          <a:xfrm rot="2377137">
            <a:off x="3375148" y="-988042"/>
            <a:ext cx="411277" cy="2198755"/>
            <a:chOff x="0" y="0"/>
            <a:chExt cx="660400" cy="3530606"/>
          </a:xfrm>
        </p:grpSpPr>
        <p:sp>
          <p:nvSpPr>
            <p:cNvPr id="26" name="Freeform 26"/>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27" name="TextBox 27"/>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28" name="Freeform 28"/>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95156">
            <a:off x="14074237" y="7160484"/>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1" name="Group 31"/>
          <p:cNvGrpSpPr/>
          <p:nvPr/>
        </p:nvGrpSpPr>
        <p:grpSpPr>
          <a:xfrm>
            <a:off x="3946326" y="264183"/>
            <a:ext cx="14073896" cy="1395533"/>
            <a:chOff x="0" y="0"/>
            <a:chExt cx="3357397" cy="2229554"/>
          </a:xfrm>
        </p:grpSpPr>
        <p:sp>
          <p:nvSpPr>
            <p:cNvPr id="32" name="Freeform 32"/>
            <p:cNvSpPr/>
            <p:nvPr/>
          </p:nvSpPr>
          <p:spPr>
            <a:xfrm>
              <a:off x="0" y="0"/>
              <a:ext cx="3357397" cy="2229554"/>
            </a:xfrm>
            <a:custGeom>
              <a:avLst/>
              <a:gdLst/>
              <a:ahLst/>
              <a:cxnLst/>
              <a:rect l="l" t="t" r="r" b="b"/>
              <a:pathLst>
                <a:path w="3357397" h="2229554">
                  <a:moveTo>
                    <a:pt x="20649" y="0"/>
                  </a:moveTo>
                  <a:lnTo>
                    <a:pt x="3336748" y="0"/>
                  </a:lnTo>
                  <a:cubicBezTo>
                    <a:pt x="3348152" y="0"/>
                    <a:pt x="3357397" y="9245"/>
                    <a:pt x="3357397" y="20649"/>
                  </a:cubicBezTo>
                  <a:lnTo>
                    <a:pt x="3357397" y="2208905"/>
                  </a:lnTo>
                  <a:cubicBezTo>
                    <a:pt x="3357397" y="2220309"/>
                    <a:pt x="3348152" y="2229554"/>
                    <a:pt x="3336748" y="2229554"/>
                  </a:cubicBezTo>
                  <a:lnTo>
                    <a:pt x="20649" y="2229554"/>
                  </a:lnTo>
                  <a:cubicBezTo>
                    <a:pt x="9245" y="2229554"/>
                    <a:pt x="0" y="2220309"/>
                    <a:pt x="0" y="2208905"/>
                  </a:cubicBezTo>
                  <a:lnTo>
                    <a:pt x="0" y="20649"/>
                  </a:lnTo>
                  <a:cubicBezTo>
                    <a:pt x="0" y="9245"/>
                    <a:pt x="9245" y="0"/>
                    <a:pt x="20649" y="0"/>
                  </a:cubicBezTo>
                  <a:close/>
                </a:path>
              </a:pathLst>
            </a:custGeom>
            <a:solidFill>
              <a:srgbClr val="000000">
                <a:alpha val="0"/>
              </a:srgbClr>
            </a:solidFill>
            <a:ln cap="rnd">
              <a:noFill/>
              <a:prstDash val="solid"/>
              <a:round/>
            </a:ln>
          </p:spPr>
        </p:sp>
        <p:sp>
          <p:nvSpPr>
            <p:cNvPr id="33" name="TextBox 33"/>
            <p:cNvSpPr txBox="1"/>
            <p:nvPr/>
          </p:nvSpPr>
          <p:spPr>
            <a:xfrm>
              <a:off x="0" y="-38100"/>
              <a:ext cx="3357397" cy="2267654"/>
            </a:xfrm>
            <a:prstGeom prst="rect">
              <a:avLst/>
            </a:prstGeom>
          </p:spPr>
          <p:txBody>
            <a:bodyPr lIns="50800" tIns="50800" rIns="50800" bIns="50800" rtlCol="0" anchor="t"/>
            <a:lstStyle/>
            <a:p>
              <a:pPr>
                <a:lnSpc>
                  <a:spcPts val="12774"/>
                </a:lnSpc>
              </a:pPr>
              <a:r>
                <a:rPr lang="en-US" sz="6600" dirty="0">
                  <a:solidFill>
                    <a:srgbClr val="2B1511"/>
                  </a:solidFill>
                  <a:latin typeface="Arimo Bold"/>
                </a:rPr>
                <a:t>TECHNOLOGIES &amp; ALGORITHMS</a:t>
              </a:r>
            </a:p>
            <a:p>
              <a:pPr marL="0" lvl="0" indent="0">
                <a:lnSpc>
                  <a:spcPts val="12774"/>
                </a:lnSpc>
                <a:spcBef>
                  <a:spcPct val="0"/>
                </a:spcBef>
              </a:pPr>
              <a:endParaRPr lang="en-US" sz="6600" dirty="0">
                <a:solidFill>
                  <a:srgbClr val="2B1511"/>
                </a:solidFill>
                <a:latin typeface="Arimo Bold"/>
              </a:endParaRPr>
            </a:p>
          </p:txBody>
        </p:sp>
      </p:grpSp>
      <p:pic>
        <p:nvPicPr>
          <p:cNvPr id="34" name="Picture 33">
            <a:extLst>
              <a:ext uri="{FF2B5EF4-FFF2-40B4-BE49-F238E27FC236}">
                <a16:creationId xmlns:a16="http://schemas.microsoft.com/office/drawing/2014/main" id="{DA33C1FB-9A81-AE77-8D2C-734D3CC118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18514" y="9755166"/>
            <a:ext cx="2869486" cy="267426"/>
          </a:xfrm>
          <a:prstGeom prst="rect">
            <a:avLst/>
          </a:prstGeom>
        </p:spPr>
      </p:pic>
      <p:sp>
        <p:nvSpPr>
          <p:cNvPr id="30" name="Hexagon 29">
            <a:extLst>
              <a:ext uri="{FF2B5EF4-FFF2-40B4-BE49-F238E27FC236}">
                <a16:creationId xmlns:a16="http://schemas.microsoft.com/office/drawing/2014/main" id="{E51F80A4-B665-B139-E1F7-9F995862E6A8}"/>
              </a:ext>
            </a:extLst>
          </p:cNvPr>
          <p:cNvSpPr/>
          <p:nvPr/>
        </p:nvSpPr>
        <p:spPr>
          <a:xfrm>
            <a:off x="3771153" y="2112390"/>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35" name="Hexagon 34">
            <a:extLst>
              <a:ext uri="{FF2B5EF4-FFF2-40B4-BE49-F238E27FC236}">
                <a16:creationId xmlns:a16="http://schemas.microsoft.com/office/drawing/2014/main" id="{675134B0-0F9E-9661-4872-1C7A1AE8745C}"/>
              </a:ext>
            </a:extLst>
          </p:cNvPr>
          <p:cNvSpPr/>
          <p:nvPr/>
        </p:nvSpPr>
        <p:spPr>
          <a:xfrm>
            <a:off x="6146398" y="3238500"/>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36" name="Hexagon 35">
            <a:extLst>
              <a:ext uri="{FF2B5EF4-FFF2-40B4-BE49-F238E27FC236}">
                <a16:creationId xmlns:a16="http://schemas.microsoft.com/office/drawing/2014/main" id="{7B6B4B22-69D9-9C4A-4E38-30F8FA943333}"/>
              </a:ext>
            </a:extLst>
          </p:cNvPr>
          <p:cNvSpPr/>
          <p:nvPr/>
        </p:nvSpPr>
        <p:spPr>
          <a:xfrm>
            <a:off x="6146398" y="5600700"/>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37" name="Hexagon 36">
            <a:extLst>
              <a:ext uri="{FF2B5EF4-FFF2-40B4-BE49-F238E27FC236}">
                <a16:creationId xmlns:a16="http://schemas.microsoft.com/office/drawing/2014/main" id="{2EF69ABF-A19B-8515-E62F-58C266A3B762}"/>
              </a:ext>
            </a:extLst>
          </p:cNvPr>
          <p:cNvSpPr/>
          <p:nvPr/>
        </p:nvSpPr>
        <p:spPr>
          <a:xfrm>
            <a:off x="8458200" y="4395769"/>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38" name="Hexagon 37">
            <a:extLst>
              <a:ext uri="{FF2B5EF4-FFF2-40B4-BE49-F238E27FC236}">
                <a16:creationId xmlns:a16="http://schemas.microsoft.com/office/drawing/2014/main" id="{9AD95E76-CE46-56DB-56F0-7EB1E2109266}"/>
              </a:ext>
            </a:extLst>
          </p:cNvPr>
          <p:cNvSpPr/>
          <p:nvPr/>
        </p:nvSpPr>
        <p:spPr>
          <a:xfrm>
            <a:off x="10744200" y="3183334"/>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39" name="Hexagon 38">
            <a:extLst>
              <a:ext uri="{FF2B5EF4-FFF2-40B4-BE49-F238E27FC236}">
                <a16:creationId xmlns:a16="http://schemas.microsoft.com/office/drawing/2014/main" id="{031DA71E-460C-1140-D64F-A50FE3A4C0E4}"/>
              </a:ext>
            </a:extLst>
          </p:cNvPr>
          <p:cNvSpPr/>
          <p:nvPr/>
        </p:nvSpPr>
        <p:spPr>
          <a:xfrm>
            <a:off x="8452320" y="6764734"/>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40" name="Hexagon 39">
            <a:extLst>
              <a:ext uri="{FF2B5EF4-FFF2-40B4-BE49-F238E27FC236}">
                <a16:creationId xmlns:a16="http://schemas.microsoft.com/office/drawing/2014/main" id="{6F98B9D2-6B43-FBA5-1F49-4A4B099E2025}"/>
              </a:ext>
            </a:extLst>
          </p:cNvPr>
          <p:cNvSpPr/>
          <p:nvPr/>
        </p:nvSpPr>
        <p:spPr>
          <a:xfrm>
            <a:off x="13086381" y="2050851"/>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41" name="Hexagon 40">
            <a:extLst>
              <a:ext uri="{FF2B5EF4-FFF2-40B4-BE49-F238E27FC236}">
                <a16:creationId xmlns:a16="http://schemas.microsoft.com/office/drawing/2014/main" id="{A1BD1A5A-4D99-E6BB-BE31-99EEFCAF1F37}"/>
              </a:ext>
            </a:extLst>
          </p:cNvPr>
          <p:cNvSpPr/>
          <p:nvPr/>
        </p:nvSpPr>
        <p:spPr>
          <a:xfrm>
            <a:off x="15389711" y="3210808"/>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sp>
        <p:nvSpPr>
          <p:cNvPr id="42" name="Hexagon 41">
            <a:extLst>
              <a:ext uri="{FF2B5EF4-FFF2-40B4-BE49-F238E27FC236}">
                <a16:creationId xmlns:a16="http://schemas.microsoft.com/office/drawing/2014/main" id="{42C85980-DFB8-D012-B4E9-F61769A68B93}"/>
              </a:ext>
            </a:extLst>
          </p:cNvPr>
          <p:cNvSpPr/>
          <p:nvPr/>
        </p:nvSpPr>
        <p:spPr>
          <a:xfrm>
            <a:off x="13045677" y="4429965"/>
            <a:ext cx="2769002" cy="2264966"/>
          </a:xfrm>
          <a:prstGeom prst="hexagon">
            <a:avLst/>
          </a:prstGeom>
          <a:solidFill>
            <a:schemeClr val="accent6">
              <a:lumMod val="20000"/>
              <a:lumOff val="80000"/>
            </a:schemeClr>
          </a:solidFill>
          <a:ln>
            <a:solidFill>
              <a:schemeClr val="accent6">
                <a:lumMod val="50000"/>
              </a:schemeClr>
            </a:solidFill>
          </a:ln>
          <a:effectLst>
            <a:outerShdw blurRad="50800" dist="38100" dir="18900000" algn="b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dirty="0"/>
          </a:p>
        </p:txBody>
      </p:sp>
      <p:pic>
        <p:nvPicPr>
          <p:cNvPr id="3076" name="Picture 4">
            <a:extLst>
              <a:ext uri="{FF2B5EF4-FFF2-40B4-BE49-F238E27FC236}">
                <a16:creationId xmlns:a16="http://schemas.microsoft.com/office/drawing/2014/main" id="{284C81DD-23CD-B657-FA99-D2C1A6390D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1182" y="2352766"/>
            <a:ext cx="1763476" cy="19322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Building Intelligent UIs with MediaPipe Solutions: Create a Smart To-Do  List App at Google Developer Groups GDG Chapel Hill">
            <a:extLst>
              <a:ext uri="{FF2B5EF4-FFF2-40B4-BE49-F238E27FC236}">
                <a16:creationId xmlns:a16="http://schemas.microsoft.com/office/drawing/2014/main" id="{2273F8CD-E191-80B6-15BF-F95912DFD81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2809" y="3238500"/>
            <a:ext cx="1892308" cy="18923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528EEAB-228B-34CB-BFB3-56AFCAC734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2200" y="6059146"/>
            <a:ext cx="2662240" cy="170341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Learn TensorFlow - [2023] Best TensorFlow Tutorials | Hackr.io">
            <a:extLst>
              <a:ext uri="{FF2B5EF4-FFF2-40B4-BE49-F238E27FC236}">
                <a16:creationId xmlns:a16="http://schemas.microsoft.com/office/drawing/2014/main" id="{406E87FB-6DD5-47E5-8CC2-C7422EC4CA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3107" y="5753100"/>
            <a:ext cx="1230293" cy="13164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Machine learning logo - Wi6Labs">
            <a:extLst>
              <a:ext uri="{FF2B5EF4-FFF2-40B4-BE49-F238E27FC236}">
                <a16:creationId xmlns:a16="http://schemas.microsoft.com/office/drawing/2014/main" id="{EA4F9994-151E-BE07-91D9-2A434947BE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39170" y="4791547"/>
            <a:ext cx="2217661" cy="145649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D24000D4-C9C6-52E1-52C8-015BBA52C07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28577" y="6822964"/>
            <a:ext cx="1879198" cy="187919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SMTP Authentication with PHP">
            <a:extLst>
              <a:ext uri="{FF2B5EF4-FFF2-40B4-BE49-F238E27FC236}">
                <a16:creationId xmlns:a16="http://schemas.microsoft.com/office/drawing/2014/main" id="{255EAA92-3E66-72BE-18F7-270D5BA93F76}"/>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9961" b="89844" l="7227" r="95508">
                        <a14:foregroundMark x1="55664" y1="42969" x2="55664" y2="42969"/>
                        <a14:foregroundMark x1="27930" y1="43555" x2="27930" y2="43555"/>
                        <a14:foregroundMark x1="64453" y1="19922" x2="64453" y2="19922"/>
                        <a14:foregroundMark x1="64453" y1="15039" x2="64453" y2="15039"/>
                        <a14:foregroundMark x1="32422" y1="77539" x2="32422" y2="77539"/>
                        <a14:foregroundMark x1="29102" y1="75000" x2="29102" y2="75000"/>
                        <a14:foregroundMark x1="29102" y1="71289" x2="35547" y2="82031"/>
                        <a14:foregroundMark x1="35547" y1="82031" x2="36719" y2="85742"/>
                        <a14:foregroundMark x1="39258" y1="87305" x2="46289" y2="77148"/>
                        <a14:foregroundMark x1="46289" y1="77148" x2="49805" y2="88281"/>
                        <a14:foregroundMark x1="54492" y1="73633" x2="67383" y2="75391"/>
                        <a14:foregroundMark x1="67383" y1="75391" x2="63672" y2="86328"/>
                        <a14:foregroundMark x1="79492" y1="73633" x2="78516" y2="89453"/>
                        <a14:foregroundMark x1="78516" y1="89453" x2="78516" y2="89453"/>
                        <a14:foregroundMark x1="85742" y1="83789" x2="85742" y2="83789"/>
                        <a14:foregroundMark x1="91797" y1="79883" x2="91797" y2="79883"/>
                        <a14:foregroundMark x1="89453" y1="72852" x2="91211" y2="79883"/>
                        <a14:foregroundMark x1="95508" y1="76563" x2="95508" y2="76563"/>
                        <a14:foregroundMark x1="95508" y1="76563" x2="95508" y2="76563"/>
                        <a14:foregroundMark x1="7227" y1="75391" x2="7227" y2="75391"/>
                        <a14:foregroundMark x1="57227" y1="15430" x2="57227" y2="15430"/>
                        <a14:foregroundMark x1="67773" y1="13086" x2="67773" y2="13086"/>
                        <a14:foregroundMark x1="65820" y1="13477" x2="65820" y2="13477"/>
                        <a14:foregroundMark x1="64648" y1="14258" x2="64648" y2="14258"/>
                        <a14:foregroundMark x1="64844" y1="13672" x2="64844" y2="13672"/>
                        <a14:foregroundMark x1="74023" y1="11133" x2="74023" y2="11133"/>
                        <a14:foregroundMark x1="73047" y1="11914" x2="73047" y2="11914"/>
                        <a14:foregroundMark x1="73047" y1="11914" x2="73047" y2="11914"/>
                        <a14:foregroundMark x1="73047" y1="11914" x2="73047" y2="11914"/>
                        <a14:foregroundMark x1="71289" y1="12109" x2="71289" y2="12109"/>
                        <a14:foregroundMark x1="71289" y1="12109" x2="71289" y2="12109"/>
                        <a14:foregroundMark x1="71289" y1="12109" x2="71289" y2="12109"/>
                        <a14:foregroundMark x1="80664" y1="10938" x2="80664" y2="10938"/>
                        <a14:foregroundMark x1="80664" y1="10938" x2="80664" y2="10938"/>
                        <a14:foregroundMark x1="80664" y1="10938" x2="80664" y2="10938"/>
                        <a14:foregroundMark x1="80664" y1="10938" x2="80664" y2="10938"/>
                        <a14:foregroundMark x1="79102" y1="10938" x2="79102" y2="10938"/>
                        <a14:foregroundMark x1="79102" y1="10938" x2="79102" y2="10938"/>
                        <a14:foregroundMark x1="79102" y1="10938" x2="79102" y2="10938"/>
                        <a14:foregroundMark x1="80078" y1="11719" x2="80078" y2="11719"/>
                        <a14:foregroundMark x1="80078" y1="11719" x2="80078" y2="11719"/>
                        <a14:foregroundMark x1="74023" y1="18945" x2="74023" y2="18945"/>
                        <a14:foregroundMark x1="74023" y1="18945" x2="74023" y2="18945"/>
                        <a14:foregroundMark x1="74023" y1="18945" x2="74023" y2="18945"/>
                        <a14:foregroundMark x1="74023" y1="18945" x2="74023" y2="18945"/>
                        <a14:foregroundMark x1="74023" y1="18945" x2="74023" y2="18945"/>
                        <a14:foregroundMark x1="74023" y1="16992" x2="74023" y2="16992"/>
                        <a14:foregroundMark x1="12305" y1="71875" x2="12305" y2="71875"/>
                        <a14:foregroundMark x1="12305" y1="71875" x2="12305" y2="71875"/>
                      </a14:backgroundRemoval>
                    </a14:imgEffect>
                  </a14:imgLayer>
                </a14:imgProps>
              </a:ext>
              <a:ext uri="{28A0092B-C50C-407E-A947-70E740481C1C}">
                <a14:useLocalDpi xmlns:a14="http://schemas.microsoft.com/office/drawing/2010/main" val="0"/>
              </a:ext>
            </a:extLst>
          </a:blip>
          <a:srcRect/>
          <a:stretch>
            <a:fillRect/>
          </a:stretch>
        </p:blipFill>
        <p:spPr bwMode="auto">
          <a:xfrm>
            <a:off x="11207507" y="3385100"/>
            <a:ext cx="1799832" cy="1799832"/>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OpenCVLogo · opencv/opencv Wiki · GitHub">
            <a:extLst>
              <a:ext uri="{FF2B5EF4-FFF2-40B4-BE49-F238E27FC236}">
                <a16:creationId xmlns:a16="http://schemas.microsoft.com/office/drawing/2014/main" id="{EDB31512-A4BE-D435-C9FC-81CC580C186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733491" y="2217372"/>
            <a:ext cx="1486087" cy="196728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997B3997-3AAC-B5A8-637A-92062C106D8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414593" y="4859471"/>
            <a:ext cx="2205169" cy="118700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Visual Studio Code Logo PNG Vector (SVG) Free Download">
            <a:extLst>
              <a:ext uri="{FF2B5EF4-FFF2-40B4-BE49-F238E27FC236}">
                <a16:creationId xmlns:a16="http://schemas.microsoft.com/office/drawing/2014/main" id="{E47D0ACF-D453-DA1E-77E1-082CB9BF5F6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90935" y="3370144"/>
            <a:ext cx="1766553" cy="176066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19">
            <a:extLst>
              <a:ext uri="{FF2B5EF4-FFF2-40B4-BE49-F238E27FC236}">
                <a16:creationId xmlns:a16="http://schemas.microsoft.com/office/drawing/2014/main" id="{F40766F1-0E09-42EF-FDAD-3B1F8404769D}"/>
              </a:ext>
            </a:extLst>
          </p:cNvPr>
          <p:cNvSpPr txBox="1"/>
          <p:nvPr/>
        </p:nvSpPr>
        <p:spPr>
          <a:xfrm>
            <a:off x="6797654" y="4873602"/>
            <a:ext cx="2434287" cy="491866"/>
          </a:xfrm>
          <a:prstGeom prst="rect">
            <a:avLst/>
          </a:prstGeom>
        </p:spPr>
        <p:txBody>
          <a:bodyPr wrap="square" lIns="0" tIns="0" rIns="0" bIns="0" rtlCol="0" anchor="t">
            <a:spAutoFit/>
          </a:bodyPr>
          <a:lstStyle/>
          <a:p>
            <a:pPr>
              <a:lnSpc>
                <a:spcPts val="4159"/>
              </a:lnSpc>
            </a:pPr>
            <a:r>
              <a:rPr lang="en-US" sz="2400" dirty="0">
                <a:solidFill>
                  <a:srgbClr val="000000"/>
                </a:solidFill>
                <a:latin typeface="DM Sans"/>
              </a:rPr>
              <a:t>MEDIA PIPE</a:t>
            </a:r>
          </a:p>
        </p:txBody>
      </p:sp>
      <p:sp>
        <p:nvSpPr>
          <p:cNvPr id="48" name="TextBox 19">
            <a:extLst>
              <a:ext uri="{FF2B5EF4-FFF2-40B4-BE49-F238E27FC236}">
                <a16:creationId xmlns:a16="http://schemas.microsoft.com/office/drawing/2014/main" id="{FFA9CC45-1308-D87B-86FD-FC23C8CD1E0D}"/>
              </a:ext>
            </a:extLst>
          </p:cNvPr>
          <p:cNvSpPr txBox="1"/>
          <p:nvPr/>
        </p:nvSpPr>
        <p:spPr>
          <a:xfrm>
            <a:off x="8956501" y="8406201"/>
            <a:ext cx="2434287" cy="491866"/>
          </a:xfrm>
          <a:prstGeom prst="rect">
            <a:avLst/>
          </a:prstGeom>
        </p:spPr>
        <p:txBody>
          <a:bodyPr wrap="square" lIns="0" tIns="0" rIns="0" bIns="0" rtlCol="0" anchor="t">
            <a:spAutoFit/>
          </a:bodyPr>
          <a:lstStyle/>
          <a:p>
            <a:pPr>
              <a:lnSpc>
                <a:spcPts val="4159"/>
              </a:lnSpc>
            </a:pPr>
            <a:r>
              <a:rPr lang="en-US" sz="2400" dirty="0">
                <a:solidFill>
                  <a:srgbClr val="000000"/>
                </a:solidFill>
                <a:latin typeface="DM Sans"/>
              </a:rPr>
              <a:t>   </a:t>
            </a:r>
            <a:r>
              <a:rPr lang="en-US" sz="2400" dirty="0" err="1">
                <a:solidFill>
                  <a:srgbClr val="000000"/>
                </a:solidFill>
                <a:latin typeface="DM Sans"/>
              </a:rPr>
              <a:t>Tkinter</a:t>
            </a:r>
            <a:endParaRPr lang="en-US" sz="2400" dirty="0">
              <a:solidFill>
                <a:srgbClr val="000000"/>
              </a:solidFill>
              <a:latin typeface="DM Sans"/>
            </a:endParaRPr>
          </a:p>
        </p:txBody>
      </p:sp>
    </p:spTree>
    <p:extLst>
      <p:ext uri="{BB962C8B-B14F-4D97-AF65-F5344CB8AC3E}">
        <p14:creationId xmlns:p14="http://schemas.microsoft.com/office/powerpoint/2010/main" val="266215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rot="1095156">
            <a:off x="-4098793" y="-4550300"/>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075741" y="221502"/>
            <a:ext cx="10136518" cy="2182829"/>
            <a:chOff x="0" y="0"/>
            <a:chExt cx="2669700" cy="574902"/>
          </a:xfrm>
        </p:grpSpPr>
        <p:sp>
          <p:nvSpPr>
            <p:cNvPr id="4" name="Freeform 4"/>
            <p:cNvSpPr/>
            <p:nvPr/>
          </p:nvSpPr>
          <p:spPr>
            <a:xfrm>
              <a:off x="0" y="0"/>
              <a:ext cx="2669700" cy="574902"/>
            </a:xfrm>
            <a:custGeom>
              <a:avLst/>
              <a:gdLst/>
              <a:ahLst/>
              <a:cxnLst/>
              <a:rect l="l" t="t" r="r" b="b"/>
              <a:pathLst>
                <a:path w="2669700" h="574902">
                  <a:moveTo>
                    <a:pt x="25968" y="0"/>
                  </a:moveTo>
                  <a:lnTo>
                    <a:pt x="2643732" y="0"/>
                  </a:lnTo>
                  <a:cubicBezTo>
                    <a:pt x="2658074" y="0"/>
                    <a:pt x="2669700" y="11626"/>
                    <a:pt x="2669700" y="25968"/>
                  </a:cubicBezTo>
                  <a:lnTo>
                    <a:pt x="2669700" y="548934"/>
                  </a:lnTo>
                  <a:cubicBezTo>
                    <a:pt x="2669700" y="563275"/>
                    <a:pt x="2658074" y="574902"/>
                    <a:pt x="2643732" y="574902"/>
                  </a:cubicBezTo>
                  <a:lnTo>
                    <a:pt x="25968" y="574902"/>
                  </a:lnTo>
                  <a:cubicBezTo>
                    <a:pt x="11626" y="574902"/>
                    <a:pt x="0" y="563275"/>
                    <a:pt x="0" y="548934"/>
                  </a:cubicBezTo>
                  <a:lnTo>
                    <a:pt x="0" y="25968"/>
                  </a:lnTo>
                  <a:cubicBezTo>
                    <a:pt x="0" y="11626"/>
                    <a:pt x="11626" y="0"/>
                    <a:pt x="25968" y="0"/>
                  </a:cubicBezTo>
                  <a:close/>
                </a:path>
              </a:pathLst>
            </a:custGeom>
            <a:solidFill>
              <a:srgbClr val="FFFFFF"/>
            </a:solidFill>
            <a:ln cap="rnd">
              <a:noFill/>
              <a:prstDash val="solid"/>
              <a:round/>
            </a:ln>
          </p:spPr>
        </p:sp>
        <p:sp>
          <p:nvSpPr>
            <p:cNvPr id="5" name="TextBox 5"/>
            <p:cNvSpPr txBox="1"/>
            <p:nvPr/>
          </p:nvSpPr>
          <p:spPr>
            <a:xfrm>
              <a:off x="0" y="0"/>
              <a:ext cx="2669700" cy="574902"/>
            </a:xfrm>
            <a:prstGeom prst="rect">
              <a:avLst/>
            </a:prstGeom>
          </p:spPr>
          <p:txBody>
            <a:bodyPr lIns="50800" tIns="50800" rIns="50800" bIns="50800" rtlCol="0" anchor="ctr"/>
            <a:lstStyle/>
            <a:p>
              <a:pPr marL="0" lvl="0" indent="0" algn="ctr">
                <a:lnSpc>
                  <a:spcPts val="7255"/>
                </a:lnSpc>
                <a:spcBef>
                  <a:spcPct val="0"/>
                </a:spcBef>
              </a:pPr>
              <a:r>
                <a:rPr lang="en-US" sz="6046" dirty="0">
                  <a:solidFill>
                    <a:srgbClr val="2B1511"/>
                  </a:solidFill>
                  <a:latin typeface="Canva Sans Bold"/>
                </a:rPr>
                <a:t>FLOW CHART</a:t>
              </a:r>
            </a:p>
          </p:txBody>
        </p:sp>
      </p:grpSp>
      <p:sp>
        <p:nvSpPr>
          <p:cNvPr id="6" name="Freeform 6"/>
          <p:cNvSpPr/>
          <p:nvPr/>
        </p:nvSpPr>
        <p:spPr>
          <a:xfrm rot="1095156">
            <a:off x="14074237" y="7160484"/>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3036870" y="-1312917"/>
            <a:ext cx="2625834" cy="26258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0" name="Group 10"/>
          <p:cNvGrpSpPr/>
          <p:nvPr/>
        </p:nvGrpSpPr>
        <p:grpSpPr>
          <a:xfrm>
            <a:off x="1752881" y="9161550"/>
            <a:ext cx="2625834" cy="26258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pic>
        <p:nvPicPr>
          <p:cNvPr id="15" name="Picture 14">
            <a:extLst>
              <a:ext uri="{FF2B5EF4-FFF2-40B4-BE49-F238E27FC236}">
                <a16:creationId xmlns:a16="http://schemas.microsoft.com/office/drawing/2014/main" id="{9C1A91C3-7DDD-34F2-5E17-CB706DCF81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2262" y="1312916"/>
            <a:ext cx="10118277" cy="8584512"/>
          </a:xfrm>
          <a:prstGeom prst="rect">
            <a:avLst/>
          </a:prstGeom>
        </p:spPr>
      </p:pic>
      <p:pic>
        <p:nvPicPr>
          <p:cNvPr id="18" name="Picture 17">
            <a:extLst>
              <a:ext uri="{FF2B5EF4-FFF2-40B4-BE49-F238E27FC236}">
                <a16:creationId xmlns:a16="http://schemas.microsoft.com/office/drawing/2014/main" id="{7021BD1F-5310-1FBF-9506-C81A387775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18514" y="9755166"/>
            <a:ext cx="2869486" cy="2674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2380859">
            <a:off x="-348192" y="4178814"/>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rot="2377137">
            <a:off x="48306" y="882597"/>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rot="2377137">
            <a:off x="3977393" y="6125320"/>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11" name="AutoShape 11"/>
          <p:cNvSpPr/>
          <p:nvPr/>
        </p:nvSpPr>
        <p:spPr>
          <a:xfrm flipV="1">
            <a:off x="-1058635" y="3716993"/>
            <a:ext cx="3495899" cy="4260352"/>
          </a:xfrm>
          <a:prstGeom prst="line">
            <a:avLst/>
          </a:prstGeom>
          <a:ln w="85725" cap="rnd">
            <a:solidFill>
              <a:srgbClr val="E0B15E"/>
            </a:solidFill>
            <a:prstDash val="solid"/>
            <a:headEnd type="none" w="sm" len="sm"/>
            <a:tailEnd type="none" w="sm" len="sm"/>
          </a:ln>
        </p:spPr>
      </p:sp>
      <p:grpSp>
        <p:nvGrpSpPr>
          <p:cNvPr id="12" name="Group 12"/>
          <p:cNvGrpSpPr/>
          <p:nvPr/>
        </p:nvGrpSpPr>
        <p:grpSpPr>
          <a:xfrm rot="2380859">
            <a:off x="2515033" y="8257395"/>
            <a:ext cx="2842082" cy="7461317"/>
            <a:chOff x="0" y="0"/>
            <a:chExt cx="660400" cy="1733748"/>
          </a:xfrm>
        </p:grpSpPr>
        <p:sp>
          <p:nvSpPr>
            <p:cNvPr id="13" name="Freeform 1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14" name="TextBox 1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rot="2377137">
            <a:off x="2911531" y="4961179"/>
            <a:ext cx="1338510" cy="7384047"/>
            <a:chOff x="0" y="0"/>
            <a:chExt cx="660400" cy="3643174"/>
          </a:xfrm>
        </p:grpSpPr>
        <p:sp>
          <p:nvSpPr>
            <p:cNvPr id="16" name="Freeform 1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17" name="TextBox 1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sp>
        <p:nvSpPr>
          <p:cNvPr id="18" name="AutoShape 18"/>
          <p:cNvSpPr/>
          <p:nvPr/>
        </p:nvSpPr>
        <p:spPr>
          <a:xfrm flipV="1">
            <a:off x="1804590" y="7795574"/>
            <a:ext cx="3495899" cy="4260352"/>
          </a:xfrm>
          <a:prstGeom prst="line">
            <a:avLst/>
          </a:prstGeom>
          <a:ln w="85725" cap="rnd">
            <a:solidFill>
              <a:srgbClr val="E0B15E"/>
            </a:solidFill>
            <a:prstDash val="solid"/>
            <a:headEnd type="none" w="sm" len="sm"/>
            <a:tailEnd type="none" w="sm" len="sm"/>
          </a:ln>
        </p:spPr>
      </p:sp>
      <p:grpSp>
        <p:nvGrpSpPr>
          <p:cNvPr id="19" name="Group 19"/>
          <p:cNvGrpSpPr/>
          <p:nvPr/>
        </p:nvGrpSpPr>
        <p:grpSpPr>
          <a:xfrm rot="2377137">
            <a:off x="5179140" y="8837020"/>
            <a:ext cx="1338510" cy="7384047"/>
            <a:chOff x="0" y="0"/>
            <a:chExt cx="660400" cy="3643174"/>
          </a:xfrm>
        </p:grpSpPr>
        <p:sp>
          <p:nvSpPr>
            <p:cNvPr id="20" name="Freeform 20"/>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21" name="TextBox 21"/>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22" name="Group 22"/>
          <p:cNvGrpSpPr/>
          <p:nvPr/>
        </p:nvGrpSpPr>
        <p:grpSpPr>
          <a:xfrm rot="2380859">
            <a:off x="-950438" y="-2934548"/>
            <a:ext cx="2842082" cy="7461317"/>
            <a:chOff x="0" y="0"/>
            <a:chExt cx="660400" cy="1733748"/>
          </a:xfrm>
        </p:grpSpPr>
        <p:sp>
          <p:nvSpPr>
            <p:cNvPr id="23" name="Freeform 2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24" name="TextBox 2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25" name="Group 25"/>
          <p:cNvGrpSpPr/>
          <p:nvPr/>
        </p:nvGrpSpPr>
        <p:grpSpPr>
          <a:xfrm rot="2377137">
            <a:off x="3375148" y="-988042"/>
            <a:ext cx="411277" cy="2198755"/>
            <a:chOff x="0" y="0"/>
            <a:chExt cx="660400" cy="3530606"/>
          </a:xfrm>
        </p:grpSpPr>
        <p:sp>
          <p:nvSpPr>
            <p:cNvPr id="26" name="Freeform 26"/>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27" name="TextBox 27"/>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28" name="Freeform 28"/>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95156">
            <a:off x="14074237" y="7160484"/>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1" name="Group 31"/>
          <p:cNvGrpSpPr/>
          <p:nvPr/>
        </p:nvGrpSpPr>
        <p:grpSpPr>
          <a:xfrm>
            <a:off x="5272604" y="119522"/>
            <a:ext cx="12747617" cy="8609998"/>
            <a:chOff x="0" y="-38100"/>
            <a:chExt cx="3357397" cy="2267654"/>
          </a:xfrm>
        </p:grpSpPr>
        <p:sp>
          <p:nvSpPr>
            <p:cNvPr id="32" name="Freeform 32"/>
            <p:cNvSpPr/>
            <p:nvPr/>
          </p:nvSpPr>
          <p:spPr>
            <a:xfrm>
              <a:off x="0" y="0"/>
              <a:ext cx="3357397" cy="2229554"/>
            </a:xfrm>
            <a:custGeom>
              <a:avLst/>
              <a:gdLst/>
              <a:ahLst/>
              <a:cxnLst/>
              <a:rect l="l" t="t" r="r" b="b"/>
              <a:pathLst>
                <a:path w="3357397" h="2229554">
                  <a:moveTo>
                    <a:pt x="20649" y="0"/>
                  </a:moveTo>
                  <a:lnTo>
                    <a:pt x="3336748" y="0"/>
                  </a:lnTo>
                  <a:cubicBezTo>
                    <a:pt x="3348152" y="0"/>
                    <a:pt x="3357397" y="9245"/>
                    <a:pt x="3357397" y="20649"/>
                  </a:cubicBezTo>
                  <a:lnTo>
                    <a:pt x="3357397" y="2208905"/>
                  </a:lnTo>
                  <a:cubicBezTo>
                    <a:pt x="3357397" y="2220309"/>
                    <a:pt x="3348152" y="2229554"/>
                    <a:pt x="3336748" y="2229554"/>
                  </a:cubicBezTo>
                  <a:lnTo>
                    <a:pt x="20649" y="2229554"/>
                  </a:lnTo>
                  <a:cubicBezTo>
                    <a:pt x="9245" y="2229554"/>
                    <a:pt x="0" y="2220309"/>
                    <a:pt x="0" y="2208905"/>
                  </a:cubicBezTo>
                  <a:lnTo>
                    <a:pt x="0" y="20649"/>
                  </a:lnTo>
                  <a:cubicBezTo>
                    <a:pt x="0" y="9245"/>
                    <a:pt x="9245" y="0"/>
                    <a:pt x="20649" y="0"/>
                  </a:cubicBezTo>
                  <a:close/>
                </a:path>
              </a:pathLst>
            </a:custGeom>
            <a:solidFill>
              <a:srgbClr val="000000">
                <a:alpha val="0"/>
              </a:srgbClr>
            </a:solidFill>
            <a:ln cap="rnd">
              <a:noFill/>
              <a:prstDash val="solid"/>
              <a:round/>
            </a:ln>
          </p:spPr>
          <p:txBody>
            <a:bodyPr/>
            <a:lstStyle/>
            <a:p>
              <a:endParaRPr lang="en-IN" dirty="0"/>
            </a:p>
          </p:txBody>
        </p:sp>
        <p:sp>
          <p:nvSpPr>
            <p:cNvPr id="33" name="TextBox 33"/>
            <p:cNvSpPr txBox="1"/>
            <p:nvPr/>
          </p:nvSpPr>
          <p:spPr>
            <a:xfrm>
              <a:off x="172825" y="-38100"/>
              <a:ext cx="3184572" cy="2267654"/>
            </a:xfrm>
            <a:prstGeom prst="rect">
              <a:avLst/>
            </a:prstGeom>
          </p:spPr>
          <p:txBody>
            <a:bodyPr lIns="50800" tIns="50800" rIns="50800" bIns="50800" rtlCol="0" anchor="ctr"/>
            <a:lstStyle/>
            <a:p>
              <a:r>
                <a:rPr lang="en-US" sz="12800" dirty="0">
                  <a:solidFill>
                    <a:srgbClr val="2B1511"/>
                  </a:solidFill>
                  <a:latin typeface="Arimo Bold"/>
                </a:rPr>
                <a:t>Data and Machine learning</a:t>
              </a:r>
            </a:p>
          </p:txBody>
        </p:sp>
      </p:grpSp>
      <p:pic>
        <p:nvPicPr>
          <p:cNvPr id="34" name="Picture 33">
            <a:extLst>
              <a:ext uri="{FF2B5EF4-FFF2-40B4-BE49-F238E27FC236}">
                <a16:creationId xmlns:a16="http://schemas.microsoft.com/office/drawing/2014/main" id="{DA33C1FB-9A81-AE77-8D2C-734D3CC118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extLst>
      <p:ext uri="{BB962C8B-B14F-4D97-AF65-F5344CB8AC3E}">
        <p14:creationId xmlns:p14="http://schemas.microsoft.com/office/powerpoint/2010/main" val="2383717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3289634" y="494613"/>
            <a:ext cx="10582790" cy="826901"/>
            <a:chOff x="0" y="0"/>
            <a:chExt cx="2787237" cy="217785"/>
          </a:xfrm>
        </p:grpSpPr>
        <p:sp>
          <p:nvSpPr>
            <p:cNvPr id="6" name="Freeform 6"/>
            <p:cNvSpPr/>
            <p:nvPr/>
          </p:nvSpPr>
          <p:spPr>
            <a:xfrm>
              <a:off x="0" y="0"/>
              <a:ext cx="2787237" cy="217785"/>
            </a:xfrm>
            <a:custGeom>
              <a:avLst/>
              <a:gdLst/>
              <a:ahLst/>
              <a:cxnLst/>
              <a:rect l="l" t="t" r="r" b="b"/>
              <a:pathLst>
                <a:path w="2787237" h="217785">
                  <a:moveTo>
                    <a:pt x="12436" y="0"/>
                  </a:moveTo>
                  <a:lnTo>
                    <a:pt x="2774800" y="0"/>
                  </a:lnTo>
                  <a:cubicBezTo>
                    <a:pt x="2781669" y="0"/>
                    <a:pt x="2787237" y="5568"/>
                    <a:pt x="2787237" y="12436"/>
                  </a:cubicBezTo>
                  <a:lnTo>
                    <a:pt x="2787237" y="205348"/>
                  </a:lnTo>
                  <a:cubicBezTo>
                    <a:pt x="2787237" y="212217"/>
                    <a:pt x="2781669" y="217785"/>
                    <a:pt x="2774800" y="217785"/>
                  </a:cubicBezTo>
                  <a:lnTo>
                    <a:pt x="12436" y="217785"/>
                  </a:lnTo>
                  <a:cubicBezTo>
                    <a:pt x="5568" y="217785"/>
                    <a:pt x="0" y="212217"/>
                    <a:pt x="0" y="205348"/>
                  </a:cubicBezTo>
                  <a:lnTo>
                    <a:pt x="0" y="12436"/>
                  </a:lnTo>
                  <a:cubicBezTo>
                    <a:pt x="0" y="5568"/>
                    <a:pt x="5568" y="0"/>
                    <a:pt x="12436" y="0"/>
                  </a:cubicBezTo>
                  <a:close/>
                </a:path>
              </a:pathLst>
            </a:custGeom>
            <a:solidFill>
              <a:srgbClr val="FFFFFF"/>
            </a:solidFill>
          </p:spPr>
        </p:sp>
        <p:sp>
          <p:nvSpPr>
            <p:cNvPr id="7" name="TextBox 7"/>
            <p:cNvSpPr txBox="1"/>
            <p:nvPr/>
          </p:nvSpPr>
          <p:spPr>
            <a:xfrm>
              <a:off x="0" y="-28575"/>
              <a:ext cx="2787237" cy="246360"/>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194982" y="404973"/>
            <a:ext cx="21598374" cy="585627"/>
            <a:chOff x="0" y="0"/>
            <a:chExt cx="5688461" cy="154239"/>
          </a:xfrm>
        </p:grpSpPr>
        <p:sp>
          <p:nvSpPr>
            <p:cNvPr id="9" name="Freeform 9"/>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10" name="TextBox 10"/>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11" name="Freeform 11"/>
          <p:cNvSpPr/>
          <p:nvPr/>
        </p:nvSpPr>
        <p:spPr>
          <a:xfrm flipH="1">
            <a:off x="-169313"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0741132" flipH="1">
            <a:off x="-169313"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3289634" y="575795"/>
            <a:ext cx="10582790" cy="548155"/>
            <a:chOff x="0" y="0"/>
            <a:chExt cx="2787237" cy="144370"/>
          </a:xfrm>
        </p:grpSpPr>
        <p:sp>
          <p:nvSpPr>
            <p:cNvPr id="14" name="Freeform 14"/>
            <p:cNvSpPr/>
            <p:nvPr/>
          </p:nvSpPr>
          <p:spPr>
            <a:xfrm>
              <a:off x="0" y="0"/>
              <a:ext cx="2787237" cy="144370"/>
            </a:xfrm>
            <a:custGeom>
              <a:avLst/>
              <a:gdLst/>
              <a:ahLst/>
              <a:cxnLst/>
              <a:rect l="l" t="t" r="r" b="b"/>
              <a:pathLst>
                <a:path w="2787237" h="144370">
                  <a:moveTo>
                    <a:pt x="12436" y="0"/>
                  </a:moveTo>
                  <a:lnTo>
                    <a:pt x="2774800" y="0"/>
                  </a:lnTo>
                  <a:cubicBezTo>
                    <a:pt x="2781669" y="0"/>
                    <a:pt x="2787237" y="5568"/>
                    <a:pt x="2787237" y="12436"/>
                  </a:cubicBezTo>
                  <a:lnTo>
                    <a:pt x="2787237" y="131934"/>
                  </a:lnTo>
                  <a:cubicBezTo>
                    <a:pt x="2787237" y="138802"/>
                    <a:pt x="2781669" y="144370"/>
                    <a:pt x="2774800" y="144370"/>
                  </a:cubicBezTo>
                  <a:lnTo>
                    <a:pt x="12436" y="144370"/>
                  </a:lnTo>
                  <a:cubicBezTo>
                    <a:pt x="5568" y="144370"/>
                    <a:pt x="0" y="138802"/>
                    <a:pt x="0" y="131934"/>
                  </a:cubicBezTo>
                  <a:lnTo>
                    <a:pt x="0" y="12436"/>
                  </a:lnTo>
                  <a:cubicBezTo>
                    <a:pt x="0" y="5568"/>
                    <a:pt x="5568" y="0"/>
                    <a:pt x="12436" y="0"/>
                  </a:cubicBezTo>
                  <a:close/>
                </a:path>
              </a:pathLst>
            </a:custGeom>
            <a:solidFill>
              <a:srgbClr val="E0B15E"/>
            </a:solidFill>
          </p:spPr>
        </p:sp>
        <p:sp>
          <p:nvSpPr>
            <p:cNvPr id="15" name="TextBox 15"/>
            <p:cNvSpPr txBox="1"/>
            <p:nvPr/>
          </p:nvSpPr>
          <p:spPr>
            <a:xfrm>
              <a:off x="0" y="-28575"/>
              <a:ext cx="2787237" cy="172945"/>
            </a:xfrm>
            <a:prstGeom prst="rect">
              <a:avLst/>
            </a:prstGeom>
          </p:spPr>
          <p:txBody>
            <a:bodyPr lIns="50800" tIns="50800" rIns="50800" bIns="50800" rtlCol="0" anchor="ctr"/>
            <a:lstStyle/>
            <a:p>
              <a:pPr algn="ctr">
                <a:lnSpc>
                  <a:spcPts val="2590"/>
                </a:lnSpc>
              </a:pPr>
              <a:endParaRPr/>
            </a:p>
          </p:txBody>
        </p:sp>
      </p:grpSp>
      <p:grpSp>
        <p:nvGrpSpPr>
          <p:cNvPr id="16" name="Group 16"/>
          <p:cNvGrpSpPr/>
          <p:nvPr/>
        </p:nvGrpSpPr>
        <p:grpSpPr>
          <a:xfrm>
            <a:off x="3289634" y="429153"/>
            <a:ext cx="10733848" cy="1185174"/>
            <a:chOff x="0" y="0"/>
            <a:chExt cx="2827022" cy="312145"/>
          </a:xfrm>
        </p:grpSpPr>
        <p:sp>
          <p:nvSpPr>
            <p:cNvPr id="17" name="Freeform 17"/>
            <p:cNvSpPr/>
            <p:nvPr/>
          </p:nvSpPr>
          <p:spPr>
            <a:xfrm>
              <a:off x="0" y="0"/>
              <a:ext cx="2827022" cy="312145"/>
            </a:xfrm>
            <a:custGeom>
              <a:avLst/>
              <a:gdLst/>
              <a:ahLst/>
              <a:cxnLst/>
              <a:rect l="l" t="t" r="r" b="b"/>
              <a:pathLst>
                <a:path w="2827022" h="312145">
                  <a:moveTo>
                    <a:pt x="26687" y="0"/>
                  </a:moveTo>
                  <a:lnTo>
                    <a:pt x="2800335" y="0"/>
                  </a:lnTo>
                  <a:cubicBezTo>
                    <a:pt x="2815074" y="0"/>
                    <a:pt x="2827022" y="11948"/>
                    <a:pt x="2827022" y="26687"/>
                  </a:cubicBezTo>
                  <a:lnTo>
                    <a:pt x="2827022" y="285458"/>
                  </a:lnTo>
                  <a:cubicBezTo>
                    <a:pt x="2827022" y="300197"/>
                    <a:pt x="2815074" y="312145"/>
                    <a:pt x="2800335" y="312145"/>
                  </a:cubicBezTo>
                  <a:lnTo>
                    <a:pt x="26687" y="312145"/>
                  </a:lnTo>
                  <a:cubicBezTo>
                    <a:pt x="11948" y="312145"/>
                    <a:pt x="0" y="300197"/>
                    <a:pt x="0" y="285458"/>
                  </a:cubicBezTo>
                  <a:lnTo>
                    <a:pt x="0" y="26687"/>
                  </a:lnTo>
                  <a:cubicBezTo>
                    <a:pt x="0" y="11948"/>
                    <a:pt x="11948" y="0"/>
                    <a:pt x="26687" y="0"/>
                  </a:cubicBezTo>
                  <a:close/>
                </a:path>
              </a:pathLst>
            </a:custGeom>
            <a:solidFill>
              <a:srgbClr val="000000">
                <a:alpha val="0"/>
              </a:srgbClr>
            </a:solidFill>
            <a:ln cap="rnd">
              <a:noFill/>
              <a:prstDash val="solid"/>
              <a:round/>
            </a:ln>
          </p:spPr>
        </p:sp>
        <p:sp>
          <p:nvSpPr>
            <p:cNvPr id="18" name="TextBox 18"/>
            <p:cNvSpPr txBox="1"/>
            <p:nvPr/>
          </p:nvSpPr>
          <p:spPr>
            <a:xfrm>
              <a:off x="0" y="-66675"/>
              <a:ext cx="2827022" cy="378820"/>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rPr>
                <a:t>Machine Learning Model : Data Collection</a:t>
              </a:r>
            </a:p>
          </p:txBody>
        </p:sp>
      </p:grpSp>
      <p:pic>
        <p:nvPicPr>
          <p:cNvPr id="2052" name="Picture 4">
            <a:extLst>
              <a:ext uri="{FF2B5EF4-FFF2-40B4-BE49-F238E27FC236}">
                <a16:creationId xmlns:a16="http://schemas.microsoft.com/office/drawing/2014/main" id="{A1F16678-CDDF-F162-538A-2E7E819E0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728" y="1905325"/>
            <a:ext cx="8525871" cy="79743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0">
            <a:extLst>
              <a:ext uri="{FF2B5EF4-FFF2-40B4-BE49-F238E27FC236}">
                <a16:creationId xmlns:a16="http://schemas.microsoft.com/office/drawing/2014/main" id="{D6759B1F-F0C5-ED34-0531-4861457C64D1}"/>
              </a:ext>
            </a:extLst>
          </p:cNvPr>
          <p:cNvSpPr txBox="1"/>
          <p:nvPr/>
        </p:nvSpPr>
        <p:spPr>
          <a:xfrm>
            <a:off x="12420600" y="2168674"/>
            <a:ext cx="5092670" cy="1107996"/>
          </a:xfrm>
          <a:prstGeom prst="rect">
            <a:avLst/>
          </a:prstGeom>
        </p:spPr>
        <p:txBody>
          <a:bodyPr wrap="square" lIns="0" tIns="0" rIns="0" bIns="0" rtlCol="0" anchor="t">
            <a:spAutoFit/>
          </a:bodyPr>
          <a:lstStyle/>
          <a:p>
            <a:pPr algn="l" fontAlgn="base"/>
            <a:r>
              <a:rPr lang="en-US" b="0" i="0" dirty="0">
                <a:solidFill>
                  <a:srgbClr val="3C4043"/>
                </a:solidFill>
                <a:effectLst/>
                <a:latin typeface="Inter"/>
              </a:rPr>
              <a:t>Handwriting database consists of 62 PWP(People with Parkinson) and 15 healthy individuals.</a:t>
            </a:r>
            <a:br>
              <a:rPr lang="en-US" b="0" i="0" dirty="0">
                <a:solidFill>
                  <a:srgbClr val="3C4043"/>
                </a:solidFill>
                <a:effectLst/>
                <a:latin typeface="Inter"/>
              </a:rPr>
            </a:br>
            <a:r>
              <a:rPr lang="en-US" b="0" i="0" dirty="0">
                <a:solidFill>
                  <a:srgbClr val="3C4043"/>
                </a:solidFill>
                <a:effectLst/>
                <a:latin typeface="Inter"/>
              </a:rPr>
              <a:t>The data was collected in 2009.</a:t>
            </a:r>
          </a:p>
          <a:p>
            <a:pPr algn="l" fontAlgn="base"/>
            <a:r>
              <a:rPr lang="en-US" b="0" i="0" dirty="0">
                <a:solidFill>
                  <a:srgbClr val="3C4043"/>
                </a:solidFill>
                <a:effectLst/>
                <a:latin typeface="Inter"/>
              </a:rPr>
              <a:t>Number of instances: 77, Number of attributes: 7</a:t>
            </a:r>
          </a:p>
        </p:txBody>
      </p:sp>
      <p:pic>
        <p:nvPicPr>
          <p:cNvPr id="19" name="Picture 18">
            <a:extLst>
              <a:ext uri="{FF2B5EF4-FFF2-40B4-BE49-F238E27FC236}">
                <a16:creationId xmlns:a16="http://schemas.microsoft.com/office/drawing/2014/main" id="{EAABC52C-BDB3-7966-7BAA-870A122B52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94982"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3484615" y="494613"/>
            <a:ext cx="10582790" cy="826901"/>
            <a:chOff x="0" y="0"/>
            <a:chExt cx="2787237" cy="217785"/>
          </a:xfrm>
        </p:grpSpPr>
        <p:sp>
          <p:nvSpPr>
            <p:cNvPr id="6" name="Freeform 6"/>
            <p:cNvSpPr/>
            <p:nvPr/>
          </p:nvSpPr>
          <p:spPr>
            <a:xfrm>
              <a:off x="0" y="0"/>
              <a:ext cx="2787237" cy="217785"/>
            </a:xfrm>
            <a:custGeom>
              <a:avLst/>
              <a:gdLst/>
              <a:ahLst/>
              <a:cxnLst/>
              <a:rect l="l" t="t" r="r" b="b"/>
              <a:pathLst>
                <a:path w="2787237" h="217785">
                  <a:moveTo>
                    <a:pt x="12436" y="0"/>
                  </a:moveTo>
                  <a:lnTo>
                    <a:pt x="2774800" y="0"/>
                  </a:lnTo>
                  <a:cubicBezTo>
                    <a:pt x="2781669" y="0"/>
                    <a:pt x="2787237" y="5568"/>
                    <a:pt x="2787237" y="12436"/>
                  </a:cubicBezTo>
                  <a:lnTo>
                    <a:pt x="2787237" y="205348"/>
                  </a:lnTo>
                  <a:cubicBezTo>
                    <a:pt x="2787237" y="212217"/>
                    <a:pt x="2781669" y="217785"/>
                    <a:pt x="2774800" y="217785"/>
                  </a:cubicBezTo>
                  <a:lnTo>
                    <a:pt x="12436" y="217785"/>
                  </a:lnTo>
                  <a:cubicBezTo>
                    <a:pt x="5568" y="217785"/>
                    <a:pt x="0" y="212217"/>
                    <a:pt x="0" y="205348"/>
                  </a:cubicBezTo>
                  <a:lnTo>
                    <a:pt x="0" y="12436"/>
                  </a:lnTo>
                  <a:cubicBezTo>
                    <a:pt x="0" y="5568"/>
                    <a:pt x="5568" y="0"/>
                    <a:pt x="12436" y="0"/>
                  </a:cubicBezTo>
                  <a:close/>
                </a:path>
              </a:pathLst>
            </a:custGeom>
            <a:solidFill>
              <a:srgbClr val="FFFFFF"/>
            </a:solidFill>
          </p:spPr>
        </p:sp>
        <p:sp>
          <p:nvSpPr>
            <p:cNvPr id="7" name="TextBox 7"/>
            <p:cNvSpPr txBox="1"/>
            <p:nvPr/>
          </p:nvSpPr>
          <p:spPr>
            <a:xfrm>
              <a:off x="0" y="-28575"/>
              <a:ext cx="2787237" cy="246360"/>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0" y="404973"/>
            <a:ext cx="21598374" cy="585627"/>
            <a:chOff x="0" y="0"/>
            <a:chExt cx="5688461" cy="154239"/>
          </a:xfrm>
        </p:grpSpPr>
        <p:sp>
          <p:nvSpPr>
            <p:cNvPr id="9" name="Freeform 9"/>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10" name="TextBox 10"/>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12" name="Freeform 12"/>
          <p:cNvSpPr/>
          <p:nvPr/>
        </p:nvSpPr>
        <p:spPr>
          <a:xfrm flipH="1">
            <a:off x="25668"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741132" flipH="1">
            <a:off x="25668"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3484615" y="575795"/>
            <a:ext cx="10582790" cy="548155"/>
            <a:chOff x="0" y="0"/>
            <a:chExt cx="2787237" cy="144370"/>
          </a:xfrm>
        </p:grpSpPr>
        <p:sp>
          <p:nvSpPr>
            <p:cNvPr id="15" name="Freeform 15"/>
            <p:cNvSpPr/>
            <p:nvPr/>
          </p:nvSpPr>
          <p:spPr>
            <a:xfrm>
              <a:off x="0" y="0"/>
              <a:ext cx="2787237" cy="144370"/>
            </a:xfrm>
            <a:custGeom>
              <a:avLst/>
              <a:gdLst/>
              <a:ahLst/>
              <a:cxnLst/>
              <a:rect l="l" t="t" r="r" b="b"/>
              <a:pathLst>
                <a:path w="2787237" h="144370">
                  <a:moveTo>
                    <a:pt x="12436" y="0"/>
                  </a:moveTo>
                  <a:lnTo>
                    <a:pt x="2774800" y="0"/>
                  </a:lnTo>
                  <a:cubicBezTo>
                    <a:pt x="2781669" y="0"/>
                    <a:pt x="2787237" y="5568"/>
                    <a:pt x="2787237" y="12436"/>
                  </a:cubicBezTo>
                  <a:lnTo>
                    <a:pt x="2787237" y="131934"/>
                  </a:lnTo>
                  <a:cubicBezTo>
                    <a:pt x="2787237" y="138802"/>
                    <a:pt x="2781669" y="144370"/>
                    <a:pt x="2774800" y="144370"/>
                  </a:cubicBezTo>
                  <a:lnTo>
                    <a:pt x="12436" y="144370"/>
                  </a:lnTo>
                  <a:cubicBezTo>
                    <a:pt x="5568" y="144370"/>
                    <a:pt x="0" y="138802"/>
                    <a:pt x="0" y="131934"/>
                  </a:cubicBezTo>
                  <a:lnTo>
                    <a:pt x="0" y="12436"/>
                  </a:lnTo>
                  <a:cubicBezTo>
                    <a:pt x="0" y="5568"/>
                    <a:pt x="5568" y="0"/>
                    <a:pt x="12436" y="0"/>
                  </a:cubicBezTo>
                  <a:close/>
                </a:path>
              </a:pathLst>
            </a:custGeom>
            <a:solidFill>
              <a:srgbClr val="E0B15E"/>
            </a:solidFill>
          </p:spPr>
        </p:sp>
        <p:sp>
          <p:nvSpPr>
            <p:cNvPr id="16" name="TextBox 16"/>
            <p:cNvSpPr txBox="1"/>
            <p:nvPr/>
          </p:nvSpPr>
          <p:spPr>
            <a:xfrm>
              <a:off x="0" y="-28575"/>
              <a:ext cx="2787237" cy="172945"/>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3484615" y="429153"/>
            <a:ext cx="10733848" cy="1185174"/>
            <a:chOff x="0" y="0"/>
            <a:chExt cx="2827022" cy="312145"/>
          </a:xfrm>
        </p:grpSpPr>
        <p:sp>
          <p:nvSpPr>
            <p:cNvPr id="18" name="Freeform 18"/>
            <p:cNvSpPr/>
            <p:nvPr/>
          </p:nvSpPr>
          <p:spPr>
            <a:xfrm>
              <a:off x="0" y="0"/>
              <a:ext cx="2827022" cy="312145"/>
            </a:xfrm>
            <a:custGeom>
              <a:avLst/>
              <a:gdLst/>
              <a:ahLst/>
              <a:cxnLst/>
              <a:rect l="l" t="t" r="r" b="b"/>
              <a:pathLst>
                <a:path w="2827022" h="312145">
                  <a:moveTo>
                    <a:pt x="26687" y="0"/>
                  </a:moveTo>
                  <a:lnTo>
                    <a:pt x="2800335" y="0"/>
                  </a:lnTo>
                  <a:cubicBezTo>
                    <a:pt x="2815074" y="0"/>
                    <a:pt x="2827022" y="11948"/>
                    <a:pt x="2827022" y="26687"/>
                  </a:cubicBezTo>
                  <a:lnTo>
                    <a:pt x="2827022" y="285458"/>
                  </a:lnTo>
                  <a:cubicBezTo>
                    <a:pt x="2827022" y="300197"/>
                    <a:pt x="2815074" y="312145"/>
                    <a:pt x="2800335" y="312145"/>
                  </a:cubicBezTo>
                  <a:lnTo>
                    <a:pt x="26687" y="312145"/>
                  </a:lnTo>
                  <a:cubicBezTo>
                    <a:pt x="11948" y="312145"/>
                    <a:pt x="0" y="300197"/>
                    <a:pt x="0" y="285458"/>
                  </a:cubicBezTo>
                  <a:lnTo>
                    <a:pt x="0" y="26687"/>
                  </a:lnTo>
                  <a:cubicBezTo>
                    <a:pt x="0" y="11948"/>
                    <a:pt x="11948" y="0"/>
                    <a:pt x="26687" y="0"/>
                  </a:cubicBezTo>
                  <a:close/>
                </a:path>
              </a:pathLst>
            </a:custGeom>
            <a:solidFill>
              <a:srgbClr val="000000">
                <a:alpha val="0"/>
              </a:srgbClr>
            </a:solidFill>
            <a:ln cap="rnd">
              <a:noFill/>
              <a:prstDash val="solid"/>
              <a:round/>
            </a:ln>
          </p:spPr>
        </p:sp>
        <p:sp>
          <p:nvSpPr>
            <p:cNvPr id="19" name="TextBox 19"/>
            <p:cNvSpPr txBox="1"/>
            <p:nvPr/>
          </p:nvSpPr>
          <p:spPr>
            <a:xfrm>
              <a:off x="0" y="-66675"/>
              <a:ext cx="2827022" cy="378820"/>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rPr>
                <a:t>Machine Learning Model : Data Collection</a:t>
              </a:r>
            </a:p>
          </p:txBody>
        </p:sp>
      </p:grpSp>
      <p:sp>
        <p:nvSpPr>
          <p:cNvPr id="20" name="TextBox 20"/>
          <p:cNvSpPr txBox="1"/>
          <p:nvPr/>
        </p:nvSpPr>
        <p:spPr>
          <a:xfrm>
            <a:off x="8762155" y="2168674"/>
            <a:ext cx="8751115" cy="7113871"/>
          </a:xfrm>
          <a:prstGeom prst="rect">
            <a:avLst/>
          </a:prstGeom>
        </p:spPr>
        <p:txBody>
          <a:bodyPr lIns="0" tIns="0" rIns="0" bIns="0" rtlCol="0" anchor="t">
            <a:spAutoFit/>
          </a:bodyPr>
          <a:lstStyle/>
          <a:p>
            <a:pPr>
              <a:lnSpc>
                <a:spcPts val="3989"/>
              </a:lnSpc>
            </a:pPr>
            <a:r>
              <a:rPr lang="en-IN" b="0" i="0" dirty="0">
                <a:solidFill>
                  <a:srgbClr val="3C4043"/>
                </a:solidFill>
                <a:effectLst/>
                <a:latin typeface="Inter"/>
              </a:rPr>
              <a:t>Matrix column entries (attributes):</a:t>
            </a:r>
            <a:br>
              <a:rPr lang="en-IN" dirty="0"/>
            </a:br>
            <a:r>
              <a:rPr lang="en-IN" b="0" i="0" dirty="0">
                <a:solidFill>
                  <a:srgbClr val="3C4043"/>
                </a:solidFill>
                <a:effectLst/>
                <a:latin typeface="Inter"/>
              </a:rPr>
              <a:t>name - ASCII subject name and recording number</a:t>
            </a:r>
            <a:br>
              <a:rPr lang="en-IN" dirty="0"/>
            </a:br>
            <a:r>
              <a:rPr lang="en-IN" b="0" i="0" dirty="0" err="1">
                <a:solidFill>
                  <a:srgbClr val="3C4043"/>
                </a:solidFill>
                <a:effectLst/>
                <a:latin typeface="Inter"/>
              </a:rPr>
              <a:t>MDVP:Fo</a:t>
            </a:r>
            <a:r>
              <a:rPr lang="en-IN" b="0" i="0" dirty="0">
                <a:solidFill>
                  <a:srgbClr val="3C4043"/>
                </a:solidFill>
                <a:effectLst/>
                <a:latin typeface="Inter"/>
              </a:rPr>
              <a:t>(Hz) - Average vocal fundamental frequency</a:t>
            </a:r>
            <a:br>
              <a:rPr lang="en-IN" dirty="0"/>
            </a:br>
            <a:r>
              <a:rPr lang="en-IN" b="0" i="0" dirty="0" err="1">
                <a:solidFill>
                  <a:srgbClr val="3C4043"/>
                </a:solidFill>
                <a:effectLst/>
                <a:latin typeface="Inter"/>
              </a:rPr>
              <a:t>MDVP:Fhi</a:t>
            </a:r>
            <a:r>
              <a:rPr lang="en-IN" b="0" i="0" dirty="0">
                <a:solidFill>
                  <a:srgbClr val="3C4043"/>
                </a:solidFill>
                <a:effectLst/>
                <a:latin typeface="Inter"/>
              </a:rPr>
              <a:t>(Hz) - Maximum vocal fundamental frequency</a:t>
            </a:r>
            <a:br>
              <a:rPr lang="en-IN" dirty="0"/>
            </a:br>
            <a:r>
              <a:rPr lang="en-IN" b="0" i="0" dirty="0" err="1">
                <a:solidFill>
                  <a:srgbClr val="3C4043"/>
                </a:solidFill>
                <a:effectLst/>
                <a:latin typeface="Inter"/>
              </a:rPr>
              <a:t>MDVP:Flo</a:t>
            </a:r>
            <a:r>
              <a:rPr lang="en-IN" b="0" i="0" dirty="0">
                <a:solidFill>
                  <a:srgbClr val="3C4043"/>
                </a:solidFill>
                <a:effectLst/>
                <a:latin typeface="Inter"/>
              </a:rPr>
              <a:t>(Hz) - Minimum vocal fundamental frequency</a:t>
            </a:r>
            <a:br>
              <a:rPr lang="en-IN" dirty="0"/>
            </a:br>
            <a:r>
              <a:rPr lang="en-IN" b="0" i="0" dirty="0" err="1">
                <a:solidFill>
                  <a:srgbClr val="3C4043"/>
                </a:solidFill>
                <a:effectLst/>
                <a:latin typeface="Inter"/>
              </a:rPr>
              <a:t>MDVP:Jitter</a:t>
            </a:r>
            <a:r>
              <a:rPr lang="en-IN" b="0" i="0" dirty="0">
                <a:solidFill>
                  <a:srgbClr val="3C4043"/>
                </a:solidFill>
                <a:effectLst/>
                <a:latin typeface="Inter"/>
              </a:rPr>
              <a:t>(%),</a:t>
            </a:r>
            <a:r>
              <a:rPr lang="en-IN" b="0" i="0" dirty="0" err="1">
                <a:solidFill>
                  <a:srgbClr val="3C4043"/>
                </a:solidFill>
                <a:effectLst/>
                <a:latin typeface="Inter"/>
              </a:rPr>
              <a:t>MDVP:Jitter</a:t>
            </a:r>
            <a:r>
              <a:rPr lang="en-IN" b="0" i="0" dirty="0">
                <a:solidFill>
                  <a:srgbClr val="3C4043"/>
                </a:solidFill>
                <a:effectLst/>
                <a:latin typeface="Inter"/>
              </a:rPr>
              <a:t>(Abs),</a:t>
            </a:r>
            <a:r>
              <a:rPr lang="en-IN" b="0" i="0" dirty="0" err="1">
                <a:solidFill>
                  <a:srgbClr val="3C4043"/>
                </a:solidFill>
                <a:effectLst/>
                <a:latin typeface="Inter"/>
              </a:rPr>
              <a:t>MDVP:RAP,MDVP:PPQ,Jitter:DDP</a:t>
            </a:r>
            <a:r>
              <a:rPr lang="en-IN" b="0" i="0" dirty="0">
                <a:solidFill>
                  <a:srgbClr val="3C4043"/>
                </a:solidFill>
                <a:effectLst/>
                <a:latin typeface="Inter"/>
              </a:rPr>
              <a:t> - Several</a:t>
            </a:r>
            <a:br>
              <a:rPr lang="en-IN" dirty="0"/>
            </a:br>
            <a:r>
              <a:rPr lang="en-IN" b="0" i="0" dirty="0">
                <a:solidFill>
                  <a:srgbClr val="3C4043"/>
                </a:solidFill>
                <a:effectLst/>
                <a:latin typeface="Inter"/>
              </a:rPr>
              <a:t>measures of variation in fundamental frequency</a:t>
            </a:r>
            <a:br>
              <a:rPr lang="en-IN" dirty="0"/>
            </a:br>
            <a:r>
              <a:rPr lang="en-IN" b="0" i="0" dirty="0" err="1">
                <a:solidFill>
                  <a:srgbClr val="3C4043"/>
                </a:solidFill>
                <a:effectLst/>
                <a:latin typeface="Inter"/>
              </a:rPr>
              <a:t>MDVP:Shimmer,MDVP:Shimmer</a:t>
            </a:r>
            <a:r>
              <a:rPr lang="en-IN" b="0" i="0" dirty="0">
                <a:solidFill>
                  <a:srgbClr val="3C4043"/>
                </a:solidFill>
                <a:effectLst/>
                <a:latin typeface="Inter"/>
              </a:rPr>
              <a:t>(dB),Shimmer:APQ3,Shimmer:APQ5,MDVP:APQ,Shimmer:DDA - Several measures of variation in amplitude</a:t>
            </a:r>
            <a:br>
              <a:rPr lang="en-IN" dirty="0"/>
            </a:br>
            <a:r>
              <a:rPr lang="en-IN" b="0" i="0" dirty="0">
                <a:solidFill>
                  <a:srgbClr val="3C4043"/>
                </a:solidFill>
                <a:effectLst/>
                <a:latin typeface="Inter"/>
              </a:rPr>
              <a:t>NHR,HNR - Two measures of ratio of noise to tonal components in the voice</a:t>
            </a:r>
            <a:br>
              <a:rPr lang="en-IN" dirty="0"/>
            </a:br>
            <a:r>
              <a:rPr lang="en-IN" b="0" i="0" dirty="0">
                <a:solidFill>
                  <a:srgbClr val="3C4043"/>
                </a:solidFill>
                <a:effectLst/>
                <a:latin typeface="Inter"/>
              </a:rPr>
              <a:t>status - Health status of the subject (one) - Parkinson's, (zero) - healthy</a:t>
            </a:r>
            <a:br>
              <a:rPr lang="en-IN" dirty="0"/>
            </a:br>
            <a:r>
              <a:rPr lang="en-IN" b="0" i="0" dirty="0">
                <a:solidFill>
                  <a:srgbClr val="3C4043"/>
                </a:solidFill>
                <a:effectLst/>
                <a:latin typeface="Inter"/>
              </a:rPr>
              <a:t>RPDE,D2 - Two nonlinear dynamical complexity measures</a:t>
            </a:r>
            <a:br>
              <a:rPr lang="en-IN" dirty="0"/>
            </a:br>
            <a:r>
              <a:rPr lang="en-IN" b="0" i="0" dirty="0">
                <a:solidFill>
                  <a:srgbClr val="3C4043"/>
                </a:solidFill>
                <a:effectLst/>
                <a:latin typeface="Inter"/>
              </a:rPr>
              <a:t>DFA - Signal fractal scaling exponent</a:t>
            </a:r>
            <a:br>
              <a:rPr lang="en-IN" dirty="0"/>
            </a:br>
            <a:r>
              <a:rPr lang="en-IN" b="0" i="0" dirty="0">
                <a:solidFill>
                  <a:srgbClr val="3C4043"/>
                </a:solidFill>
                <a:effectLst/>
                <a:latin typeface="Inter"/>
              </a:rPr>
              <a:t>spread1,spread2,PPE - Three nonlinear measures of fundamental frequency variation</a:t>
            </a:r>
            <a:endParaRPr lang="en-US" dirty="0">
              <a:solidFill>
                <a:srgbClr val="000000"/>
              </a:solidFill>
              <a:latin typeface="Canva Sans"/>
            </a:endParaRPr>
          </a:p>
        </p:txBody>
      </p:sp>
      <p:pic>
        <p:nvPicPr>
          <p:cNvPr id="22" name="Picture 21">
            <a:extLst>
              <a:ext uri="{FF2B5EF4-FFF2-40B4-BE49-F238E27FC236}">
                <a16:creationId xmlns:a16="http://schemas.microsoft.com/office/drawing/2014/main" id="{1A03D443-6B84-9F6D-3BB1-A919D9619DCE}"/>
              </a:ext>
            </a:extLst>
          </p:cNvPr>
          <p:cNvPicPr>
            <a:picLocks noChangeAspect="1"/>
          </p:cNvPicPr>
          <p:nvPr/>
        </p:nvPicPr>
        <p:blipFill>
          <a:blip r:embed="rId4"/>
          <a:stretch>
            <a:fillRect/>
          </a:stretch>
        </p:blipFill>
        <p:spPr>
          <a:xfrm>
            <a:off x="4110198" y="1752423"/>
            <a:ext cx="3591426" cy="8592749"/>
          </a:xfrm>
          <a:prstGeom prst="rect">
            <a:avLst/>
          </a:prstGeom>
        </p:spPr>
      </p:pic>
      <p:pic>
        <p:nvPicPr>
          <p:cNvPr id="11" name="Picture 10">
            <a:extLst>
              <a:ext uri="{FF2B5EF4-FFF2-40B4-BE49-F238E27FC236}">
                <a16:creationId xmlns:a16="http://schemas.microsoft.com/office/drawing/2014/main" id="{F4435ADC-CB61-739C-E872-4396D2427B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94982"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3484615" y="494613"/>
            <a:ext cx="10582790" cy="826901"/>
            <a:chOff x="0" y="0"/>
            <a:chExt cx="2787237" cy="217785"/>
          </a:xfrm>
        </p:grpSpPr>
        <p:sp>
          <p:nvSpPr>
            <p:cNvPr id="6" name="Freeform 6"/>
            <p:cNvSpPr/>
            <p:nvPr/>
          </p:nvSpPr>
          <p:spPr>
            <a:xfrm>
              <a:off x="0" y="0"/>
              <a:ext cx="2787237" cy="217785"/>
            </a:xfrm>
            <a:custGeom>
              <a:avLst/>
              <a:gdLst/>
              <a:ahLst/>
              <a:cxnLst/>
              <a:rect l="l" t="t" r="r" b="b"/>
              <a:pathLst>
                <a:path w="2787237" h="217785">
                  <a:moveTo>
                    <a:pt x="12436" y="0"/>
                  </a:moveTo>
                  <a:lnTo>
                    <a:pt x="2774800" y="0"/>
                  </a:lnTo>
                  <a:cubicBezTo>
                    <a:pt x="2781669" y="0"/>
                    <a:pt x="2787237" y="5568"/>
                    <a:pt x="2787237" y="12436"/>
                  </a:cubicBezTo>
                  <a:lnTo>
                    <a:pt x="2787237" y="205348"/>
                  </a:lnTo>
                  <a:cubicBezTo>
                    <a:pt x="2787237" y="212217"/>
                    <a:pt x="2781669" y="217785"/>
                    <a:pt x="2774800" y="217785"/>
                  </a:cubicBezTo>
                  <a:lnTo>
                    <a:pt x="12436" y="217785"/>
                  </a:lnTo>
                  <a:cubicBezTo>
                    <a:pt x="5568" y="217785"/>
                    <a:pt x="0" y="212217"/>
                    <a:pt x="0" y="205348"/>
                  </a:cubicBezTo>
                  <a:lnTo>
                    <a:pt x="0" y="12436"/>
                  </a:lnTo>
                  <a:cubicBezTo>
                    <a:pt x="0" y="5568"/>
                    <a:pt x="5568" y="0"/>
                    <a:pt x="12436" y="0"/>
                  </a:cubicBezTo>
                  <a:close/>
                </a:path>
              </a:pathLst>
            </a:custGeom>
            <a:solidFill>
              <a:srgbClr val="FFFFFF"/>
            </a:solidFill>
          </p:spPr>
        </p:sp>
        <p:sp>
          <p:nvSpPr>
            <p:cNvPr id="7" name="TextBox 7"/>
            <p:cNvSpPr txBox="1"/>
            <p:nvPr/>
          </p:nvSpPr>
          <p:spPr>
            <a:xfrm>
              <a:off x="0" y="-28575"/>
              <a:ext cx="2787237" cy="246360"/>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0" y="404973"/>
            <a:ext cx="21598374" cy="585627"/>
            <a:chOff x="0" y="0"/>
            <a:chExt cx="5688461" cy="154239"/>
          </a:xfrm>
        </p:grpSpPr>
        <p:sp>
          <p:nvSpPr>
            <p:cNvPr id="9" name="Freeform 9"/>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10" name="TextBox 10"/>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11" name="Freeform 11"/>
          <p:cNvSpPr/>
          <p:nvPr/>
        </p:nvSpPr>
        <p:spPr>
          <a:xfrm flipH="1">
            <a:off x="25668"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741132" flipH="1">
            <a:off x="25668"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3484615" y="575795"/>
            <a:ext cx="10582790" cy="548155"/>
            <a:chOff x="0" y="0"/>
            <a:chExt cx="2787237" cy="144370"/>
          </a:xfrm>
        </p:grpSpPr>
        <p:sp>
          <p:nvSpPr>
            <p:cNvPr id="15" name="Freeform 15"/>
            <p:cNvSpPr/>
            <p:nvPr/>
          </p:nvSpPr>
          <p:spPr>
            <a:xfrm>
              <a:off x="0" y="0"/>
              <a:ext cx="2787237" cy="144370"/>
            </a:xfrm>
            <a:custGeom>
              <a:avLst/>
              <a:gdLst/>
              <a:ahLst/>
              <a:cxnLst/>
              <a:rect l="l" t="t" r="r" b="b"/>
              <a:pathLst>
                <a:path w="2787237" h="144370">
                  <a:moveTo>
                    <a:pt x="12436" y="0"/>
                  </a:moveTo>
                  <a:lnTo>
                    <a:pt x="2774800" y="0"/>
                  </a:lnTo>
                  <a:cubicBezTo>
                    <a:pt x="2781669" y="0"/>
                    <a:pt x="2787237" y="5568"/>
                    <a:pt x="2787237" y="12436"/>
                  </a:cubicBezTo>
                  <a:lnTo>
                    <a:pt x="2787237" y="131934"/>
                  </a:lnTo>
                  <a:cubicBezTo>
                    <a:pt x="2787237" y="138802"/>
                    <a:pt x="2781669" y="144370"/>
                    <a:pt x="2774800" y="144370"/>
                  </a:cubicBezTo>
                  <a:lnTo>
                    <a:pt x="12436" y="144370"/>
                  </a:lnTo>
                  <a:cubicBezTo>
                    <a:pt x="5568" y="144370"/>
                    <a:pt x="0" y="138802"/>
                    <a:pt x="0" y="131934"/>
                  </a:cubicBezTo>
                  <a:lnTo>
                    <a:pt x="0" y="12436"/>
                  </a:lnTo>
                  <a:cubicBezTo>
                    <a:pt x="0" y="5568"/>
                    <a:pt x="5568" y="0"/>
                    <a:pt x="12436" y="0"/>
                  </a:cubicBezTo>
                  <a:close/>
                </a:path>
              </a:pathLst>
            </a:custGeom>
            <a:solidFill>
              <a:srgbClr val="E0B15E"/>
            </a:solidFill>
          </p:spPr>
        </p:sp>
        <p:sp>
          <p:nvSpPr>
            <p:cNvPr id="16" name="TextBox 16"/>
            <p:cNvSpPr txBox="1"/>
            <p:nvPr/>
          </p:nvSpPr>
          <p:spPr>
            <a:xfrm>
              <a:off x="0" y="-28575"/>
              <a:ext cx="2787237" cy="172945"/>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3484615" y="429153"/>
            <a:ext cx="10733848" cy="1185174"/>
            <a:chOff x="0" y="0"/>
            <a:chExt cx="2827022" cy="312145"/>
          </a:xfrm>
        </p:grpSpPr>
        <p:sp>
          <p:nvSpPr>
            <p:cNvPr id="18" name="Freeform 18"/>
            <p:cNvSpPr/>
            <p:nvPr/>
          </p:nvSpPr>
          <p:spPr>
            <a:xfrm>
              <a:off x="0" y="0"/>
              <a:ext cx="2827022" cy="312145"/>
            </a:xfrm>
            <a:custGeom>
              <a:avLst/>
              <a:gdLst/>
              <a:ahLst/>
              <a:cxnLst/>
              <a:rect l="l" t="t" r="r" b="b"/>
              <a:pathLst>
                <a:path w="2827022" h="312145">
                  <a:moveTo>
                    <a:pt x="26687" y="0"/>
                  </a:moveTo>
                  <a:lnTo>
                    <a:pt x="2800335" y="0"/>
                  </a:lnTo>
                  <a:cubicBezTo>
                    <a:pt x="2815074" y="0"/>
                    <a:pt x="2827022" y="11948"/>
                    <a:pt x="2827022" y="26687"/>
                  </a:cubicBezTo>
                  <a:lnTo>
                    <a:pt x="2827022" y="285458"/>
                  </a:lnTo>
                  <a:cubicBezTo>
                    <a:pt x="2827022" y="300197"/>
                    <a:pt x="2815074" y="312145"/>
                    <a:pt x="2800335" y="312145"/>
                  </a:cubicBezTo>
                  <a:lnTo>
                    <a:pt x="26687" y="312145"/>
                  </a:lnTo>
                  <a:cubicBezTo>
                    <a:pt x="11948" y="312145"/>
                    <a:pt x="0" y="300197"/>
                    <a:pt x="0" y="285458"/>
                  </a:cubicBezTo>
                  <a:lnTo>
                    <a:pt x="0" y="26687"/>
                  </a:lnTo>
                  <a:cubicBezTo>
                    <a:pt x="0" y="11948"/>
                    <a:pt x="11948" y="0"/>
                    <a:pt x="26687" y="0"/>
                  </a:cubicBezTo>
                  <a:close/>
                </a:path>
              </a:pathLst>
            </a:custGeom>
            <a:solidFill>
              <a:srgbClr val="000000">
                <a:alpha val="0"/>
              </a:srgbClr>
            </a:solidFill>
            <a:ln cap="rnd">
              <a:noFill/>
              <a:prstDash val="solid"/>
              <a:round/>
            </a:ln>
          </p:spPr>
        </p:sp>
        <p:sp>
          <p:nvSpPr>
            <p:cNvPr id="19" name="TextBox 19"/>
            <p:cNvSpPr txBox="1"/>
            <p:nvPr/>
          </p:nvSpPr>
          <p:spPr>
            <a:xfrm>
              <a:off x="0" y="-66675"/>
              <a:ext cx="2827022" cy="378820"/>
            </a:xfrm>
            <a:prstGeom prst="rect">
              <a:avLst/>
            </a:prstGeom>
          </p:spPr>
          <p:txBody>
            <a:bodyPr lIns="215900" tIns="215900" rIns="215900" bIns="215900" rtlCol="0" anchor="ctr"/>
            <a:lstStyle/>
            <a:p>
              <a:pPr marL="0" lvl="0" indent="0" algn="ctr">
                <a:lnSpc>
                  <a:spcPts val="5179"/>
                </a:lnSpc>
                <a:spcBef>
                  <a:spcPct val="0"/>
                </a:spcBef>
              </a:pPr>
              <a:r>
                <a:rPr lang="en-US" sz="3699" dirty="0">
                  <a:solidFill>
                    <a:srgbClr val="2B1511"/>
                  </a:solidFill>
                  <a:latin typeface="Canva Sans Bold"/>
                </a:rPr>
                <a:t>Machine Learning Algorithm : KNN</a:t>
              </a:r>
            </a:p>
          </p:txBody>
        </p:sp>
      </p:grpSp>
      <p:sp>
        <p:nvSpPr>
          <p:cNvPr id="21" name="TextBox 20">
            <a:extLst>
              <a:ext uri="{FF2B5EF4-FFF2-40B4-BE49-F238E27FC236}">
                <a16:creationId xmlns:a16="http://schemas.microsoft.com/office/drawing/2014/main" id="{55C69A63-C1FC-CE9D-43A5-F433B848CA6C}"/>
              </a:ext>
            </a:extLst>
          </p:cNvPr>
          <p:cNvSpPr txBox="1"/>
          <p:nvPr/>
        </p:nvSpPr>
        <p:spPr>
          <a:xfrm>
            <a:off x="1537668" y="1977845"/>
            <a:ext cx="16750332" cy="4583178"/>
          </a:xfrm>
          <a:prstGeom prst="rect">
            <a:avLst/>
          </a:prstGeom>
        </p:spPr>
        <p:txBody>
          <a:bodyPr wrap="square" lIns="0" tIns="0" rIns="0" bIns="0" rtlCol="0" anchor="t">
            <a:spAutoFit/>
          </a:bodyPr>
          <a:lstStyle/>
          <a:p>
            <a:pPr marL="285750" indent="-285750">
              <a:lnSpc>
                <a:spcPts val="3989"/>
              </a:lnSpc>
              <a:buFont typeface="Arial" panose="020B0604020202020204" pitchFamily="34" charset="0"/>
              <a:buChar char="•"/>
            </a:pPr>
            <a:r>
              <a:rPr lang="en-US" sz="2800" b="0" i="0" dirty="0">
                <a:solidFill>
                  <a:srgbClr val="3C4043"/>
                </a:solidFill>
                <a:effectLst/>
                <a:latin typeface="Inter"/>
              </a:rPr>
              <a:t>K-Nearest </a:t>
            </a:r>
            <a:r>
              <a:rPr lang="en-US" sz="2800" b="0" i="0" dirty="0" err="1">
                <a:solidFill>
                  <a:srgbClr val="3C4043"/>
                </a:solidFill>
                <a:effectLst/>
                <a:latin typeface="Inter"/>
              </a:rPr>
              <a:t>Neighbour</a:t>
            </a:r>
            <a:r>
              <a:rPr lang="en-US" sz="2800" b="0" i="0" dirty="0">
                <a:solidFill>
                  <a:srgbClr val="3C4043"/>
                </a:solidFill>
                <a:effectLst/>
                <a:latin typeface="Inter"/>
              </a:rPr>
              <a:t> is one of the simplest Machine Learning algorithms based on Supervised Learning technique.</a:t>
            </a:r>
          </a:p>
          <a:p>
            <a:pPr marL="285750" indent="-285750">
              <a:lnSpc>
                <a:spcPts val="3989"/>
              </a:lnSpc>
              <a:buFont typeface="Arial" panose="020B0604020202020204" pitchFamily="34" charset="0"/>
              <a:buChar char="•"/>
            </a:pPr>
            <a:r>
              <a:rPr lang="en-US" sz="2800" b="0" i="0" dirty="0">
                <a:solidFill>
                  <a:srgbClr val="3C4043"/>
                </a:solidFill>
                <a:effectLst/>
                <a:latin typeface="Inter"/>
              </a:rPr>
              <a:t>K-NN algorithm assumes the similarity between the new case/data and available cases and put the new case into the category that is most similar to the available categories.</a:t>
            </a:r>
          </a:p>
          <a:p>
            <a:pPr marL="285750" indent="-285750">
              <a:lnSpc>
                <a:spcPts val="3989"/>
              </a:lnSpc>
              <a:buFont typeface="Arial" panose="020B0604020202020204" pitchFamily="34" charset="0"/>
              <a:buChar char="•"/>
            </a:pPr>
            <a:r>
              <a:rPr lang="en-US" sz="2800" b="0" i="0" dirty="0">
                <a:solidFill>
                  <a:srgbClr val="3C4043"/>
                </a:solidFill>
                <a:effectLst/>
                <a:latin typeface="Inter"/>
              </a:rPr>
              <a:t>K-NN algorithm stores all the available data and classifies a new data point based on the similarity. This means when new data appears then it can be easily classified into a well suite category by using K- NN algorithm.</a:t>
            </a:r>
          </a:p>
          <a:p>
            <a:pPr marL="285750" indent="-285750">
              <a:lnSpc>
                <a:spcPts val="3989"/>
              </a:lnSpc>
              <a:buFont typeface="Arial" panose="020B0604020202020204" pitchFamily="34" charset="0"/>
              <a:buChar char="•"/>
            </a:pPr>
            <a:r>
              <a:rPr lang="en-US" sz="2800" b="0" i="0" dirty="0">
                <a:solidFill>
                  <a:srgbClr val="3C4043"/>
                </a:solidFill>
                <a:effectLst/>
                <a:latin typeface="Inter"/>
              </a:rPr>
              <a:t>K-NN algorithm can be used for Regression as well as for Classification but mostly it is used for the Classification problems.</a:t>
            </a:r>
          </a:p>
          <a:p>
            <a:pPr marL="285750" indent="-285750">
              <a:lnSpc>
                <a:spcPts val="3989"/>
              </a:lnSpc>
              <a:buFont typeface="Arial" panose="020B0604020202020204" pitchFamily="34" charset="0"/>
              <a:buChar char="•"/>
            </a:pPr>
            <a:r>
              <a:rPr lang="en-US" sz="2800" b="0" i="0" dirty="0">
                <a:solidFill>
                  <a:srgbClr val="3C4043"/>
                </a:solidFill>
                <a:effectLst/>
                <a:latin typeface="Inter"/>
              </a:rPr>
              <a:t>K-NN is a non-parametric algorithm, which means it does not make any assumption on underlying data.</a:t>
            </a:r>
          </a:p>
        </p:txBody>
      </p:sp>
      <p:pic>
        <p:nvPicPr>
          <p:cNvPr id="5124" name="Picture 4" descr="K-Nearest Neighbor(KNN) Algorithm for Machine Learning">
            <a:extLst>
              <a:ext uri="{FF2B5EF4-FFF2-40B4-BE49-F238E27FC236}">
                <a16:creationId xmlns:a16="http://schemas.microsoft.com/office/drawing/2014/main" id="{779DA974-A2F4-9DC4-15D2-A507681AC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6438903"/>
            <a:ext cx="6800916" cy="37405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Nearest Neighbor(KNN) Algorithm for Machine Learning">
            <a:extLst>
              <a:ext uri="{FF2B5EF4-FFF2-40B4-BE49-F238E27FC236}">
                <a16:creationId xmlns:a16="http://schemas.microsoft.com/office/drawing/2014/main" id="{04913D91-66D6-808E-684B-4BB494846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4426" y="6509295"/>
            <a:ext cx="7092573" cy="35462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F86011A-0488-EC47-FB6F-2E543C01E5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94982"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3484615" y="494613"/>
            <a:ext cx="10582790" cy="826901"/>
            <a:chOff x="0" y="0"/>
            <a:chExt cx="2787237" cy="217785"/>
          </a:xfrm>
        </p:grpSpPr>
        <p:sp>
          <p:nvSpPr>
            <p:cNvPr id="6" name="Freeform 6"/>
            <p:cNvSpPr/>
            <p:nvPr/>
          </p:nvSpPr>
          <p:spPr>
            <a:xfrm>
              <a:off x="0" y="0"/>
              <a:ext cx="2787237" cy="217785"/>
            </a:xfrm>
            <a:custGeom>
              <a:avLst/>
              <a:gdLst/>
              <a:ahLst/>
              <a:cxnLst/>
              <a:rect l="l" t="t" r="r" b="b"/>
              <a:pathLst>
                <a:path w="2787237" h="217785">
                  <a:moveTo>
                    <a:pt x="12436" y="0"/>
                  </a:moveTo>
                  <a:lnTo>
                    <a:pt x="2774800" y="0"/>
                  </a:lnTo>
                  <a:cubicBezTo>
                    <a:pt x="2781669" y="0"/>
                    <a:pt x="2787237" y="5568"/>
                    <a:pt x="2787237" y="12436"/>
                  </a:cubicBezTo>
                  <a:lnTo>
                    <a:pt x="2787237" y="205348"/>
                  </a:lnTo>
                  <a:cubicBezTo>
                    <a:pt x="2787237" y="212217"/>
                    <a:pt x="2781669" y="217785"/>
                    <a:pt x="2774800" y="217785"/>
                  </a:cubicBezTo>
                  <a:lnTo>
                    <a:pt x="12436" y="217785"/>
                  </a:lnTo>
                  <a:cubicBezTo>
                    <a:pt x="5568" y="217785"/>
                    <a:pt x="0" y="212217"/>
                    <a:pt x="0" y="205348"/>
                  </a:cubicBezTo>
                  <a:lnTo>
                    <a:pt x="0" y="12436"/>
                  </a:lnTo>
                  <a:cubicBezTo>
                    <a:pt x="0" y="5568"/>
                    <a:pt x="5568" y="0"/>
                    <a:pt x="12436" y="0"/>
                  </a:cubicBezTo>
                  <a:close/>
                </a:path>
              </a:pathLst>
            </a:custGeom>
            <a:solidFill>
              <a:srgbClr val="FFFFFF"/>
            </a:solidFill>
          </p:spPr>
        </p:sp>
        <p:sp>
          <p:nvSpPr>
            <p:cNvPr id="7" name="TextBox 7"/>
            <p:cNvSpPr txBox="1"/>
            <p:nvPr/>
          </p:nvSpPr>
          <p:spPr>
            <a:xfrm>
              <a:off x="0" y="-28575"/>
              <a:ext cx="2787237" cy="246360"/>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0" y="404973"/>
            <a:ext cx="21598374" cy="585627"/>
            <a:chOff x="0" y="0"/>
            <a:chExt cx="5688461" cy="154239"/>
          </a:xfrm>
        </p:grpSpPr>
        <p:sp>
          <p:nvSpPr>
            <p:cNvPr id="9" name="Freeform 9"/>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10" name="TextBox 10"/>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11" name="Freeform 11"/>
          <p:cNvSpPr/>
          <p:nvPr/>
        </p:nvSpPr>
        <p:spPr>
          <a:xfrm flipH="1">
            <a:off x="25668"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0741132" flipH="1">
            <a:off x="25668"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3484615" y="575795"/>
            <a:ext cx="10582790" cy="548155"/>
            <a:chOff x="0" y="0"/>
            <a:chExt cx="2787237" cy="144370"/>
          </a:xfrm>
        </p:grpSpPr>
        <p:sp>
          <p:nvSpPr>
            <p:cNvPr id="14" name="Freeform 14"/>
            <p:cNvSpPr/>
            <p:nvPr/>
          </p:nvSpPr>
          <p:spPr>
            <a:xfrm>
              <a:off x="0" y="0"/>
              <a:ext cx="2787237" cy="144370"/>
            </a:xfrm>
            <a:custGeom>
              <a:avLst/>
              <a:gdLst/>
              <a:ahLst/>
              <a:cxnLst/>
              <a:rect l="l" t="t" r="r" b="b"/>
              <a:pathLst>
                <a:path w="2787237" h="144370">
                  <a:moveTo>
                    <a:pt x="12436" y="0"/>
                  </a:moveTo>
                  <a:lnTo>
                    <a:pt x="2774800" y="0"/>
                  </a:lnTo>
                  <a:cubicBezTo>
                    <a:pt x="2781669" y="0"/>
                    <a:pt x="2787237" y="5568"/>
                    <a:pt x="2787237" y="12436"/>
                  </a:cubicBezTo>
                  <a:lnTo>
                    <a:pt x="2787237" y="131934"/>
                  </a:lnTo>
                  <a:cubicBezTo>
                    <a:pt x="2787237" y="138802"/>
                    <a:pt x="2781669" y="144370"/>
                    <a:pt x="2774800" y="144370"/>
                  </a:cubicBezTo>
                  <a:lnTo>
                    <a:pt x="12436" y="144370"/>
                  </a:lnTo>
                  <a:cubicBezTo>
                    <a:pt x="5568" y="144370"/>
                    <a:pt x="0" y="138802"/>
                    <a:pt x="0" y="131934"/>
                  </a:cubicBezTo>
                  <a:lnTo>
                    <a:pt x="0" y="12436"/>
                  </a:lnTo>
                  <a:cubicBezTo>
                    <a:pt x="0" y="5568"/>
                    <a:pt x="5568" y="0"/>
                    <a:pt x="12436" y="0"/>
                  </a:cubicBezTo>
                  <a:close/>
                </a:path>
              </a:pathLst>
            </a:custGeom>
            <a:solidFill>
              <a:srgbClr val="E0B15E"/>
            </a:solidFill>
          </p:spPr>
        </p:sp>
        <p:sp>
          <p:nvSpPr>
            <p:cNvPr id="15" name="TextBox 15"/>
            <p:cNvSpPr txBox="1"/>
            <p:nvPr/>
          </p:nvSpPr>
          <p:spPr>
            <a:xfrm>
              <a:off x="0" y="-28575"/>
              <a:ext cx="2787237" cy="172945"/>
            </a:xfrm>
            <a:prstGeom prst="rect">
              <a:avLst/>
            </a:prstGeom>
          </p:spPr>
          <p:txBody>
            <a:bodyPr lIns="50800" tIns="50800" rIns="50800" bIns="50800" rtlCol="0" anchor="ctr"/>
            <a:lstStyle/>
            <a:p>
              <a:pPr algn="ctr">
                <a:lnSpc>
                  <a:spcPts val="2590"/>
                </a:lnSpc>
              </a:pPr>
              <a:endParaRPr/>
            </a:p>
          </p:txBody>
        </p:sp>
      </p:grpSp>
      <p:grpSp>
        <p:nvGrpSpPr>
          <p:cNvPr id="16" name="Group 16"/>
          <p:cNvGrpSpPr/>
          <p:nvPr/>
        </p:nvGrpSpPr>
        <p:grpSpPr>
          <a:xfrm>
            <a:off x="3484615" y="429153"/>
            <a:ext cx="10733848" cy="1185174"/>
            <a:chOff x="0" y="0"/>
            <a:chExt cx="2827022" cy="312145"/>
          </a:xfrm>
        </p:grpSpPr>
        <p:sp>
          <p:nvSpPr>
            <p:cNvPr id="17" name="Freeform 17"/>
            <p:cNvSpPr/>
            <p:nvPr/>
          </p:nvSpPr>
          <p:spPr>
            <a:xfrm>
              <a:off x="0" y="0"/>
              <a:ext cx="2827022" cy="312145"/>
            </a:xfrm>
            <a:custGeom>
              <a:avLst/>
              <a:gdLst/>
              <a:ahLst/>
              <a:cxnLst/>
              <a:rect l="l" t="t" r="r" b="b"/>
              <a:pathLst>
                <a:path w="2827022" h="312145">
                  <a:moveTo>
                    <a:pt x="26687" y="0"/>
                  </a:moveTo>
                  <a:lnTo>
                    <a:pt x="2800335" y="0"/>
                  </a:lnTo>
                  <a:cubicBezTo>
                    <a:pt x="2815074" y="0"/>
                    <a:pt x="2827022" y="11948"/>
                    <a:pt x="2827022" y="26687"/>
                  </a:cubicBezTo>
                  <a:lnTo>
                    <a:pt x="2827022" y="285458"/>
                  </a:lnTo>
                  <a:cubicBezTo>
                    <a:pt x="2827022" y="300197"/>
                    <a:pt x="2815074" y="312145"/>
                    <a:pt x="2800335" y="312145"/>
                  </a:cubicBezTo>
                  <a:lnTo>
                    <a:pt x="26687" y="312145"/>
                  </a:lnTo>
                  <a:cubicBezTo>
                    <a:pt x="11948" y="312145"/>
                    <a:pt x="0" y="300197"/>
                    <a:pt x="0" y="285458"/>
                  </a:cubicBezTo>
                  <a:lnTo>
                    <a:pt x="0" y="26687"/>
                  </a:lnTo>
                  <a:cubicBezTo>
                    <a:pt x="0" y="11948"/>
                    <a:pt x="11948" y="0"/>
                    <a:pt x="26687" y="0"/>
                  </a:cubicBezTo>
                  <a:close/>
                </a:path>
              </a:pathLst>
            </a:custGeom>
            <a:solidFill>
              <a:srgbClr val="000000">
                <a:alpha val="0"/>
              </a:srgbClr>
            </a:solidFill>
            <a:ln cap="rnd">
              <a:noFill/>
              <a:prstDash val="solid"/>
              <a:round/>
            </a:ln>
          </p:spPr>
        </p:sp>
        <p:sp>
          <p:nvSpPr>
            <p:cNvPr id="18" name="TextBox 18"/>
            <p:cNvSpPr txBox="1"/>
            <p:nvPr/>
          </p:nvSpPr>
          <p:spPr>
            <a:xfrm>
              <a:off x="0" y="-66675"/>
              <a:ext cx="2827022" cy="378820"/>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rPr>
                <a:t>Machine Learning Model : Data Collection</a:t>
              </a:r>
            </a:p>
          </p:txBody>
        </p:sp>
      </p:grpSp>
      <p:sp>
        <p:nvSpPr>
          <p:cNvPr id="19" name="Freeform 19"/>
          <p:cNvSpPr/>
          <p:nvPr/>
        </p:nvSpPr>
        <p:spPr>
          <a:xfrm>
            <a:off x="1722781" y="2902611"/>
            <a:ext cx="7421219" cy="5183666"/>
          </a:xfrm>
          <a:custGeom>
            <a:avLst/>
            <a:gdLst/>
            <a:ahLst/>
            <a:cxnLst/>
            <a:rect l="l" t="t" r="r" b="b"/>
            <a:pathLst>
              <a:path w="7421219" h="5183666">
                <a:moveTo>
                  <a:pt x="0" y="0"/>
                </a:moveTo>
                <a:lnTo>
                  <a:pt x="7421219" y="0"/>
                </a:lnTo>
                <a:lnTo>
                  <a:pt x="7421219" y="5183665"/>
                </a:lnTo>
                <a:lnTo>
                  <a:pt x="0" y="5183665"/>
                </a:lnTo>
                <a:lnTo>
                  <a:pt x="0" y="0"/>
                </a:lnTo>
                <a:close/>
              </a:path>
            </a:pathLst>
          </a:custGeom>
          <a:blipFill>
            <a:blip r:embed="rId5"/>
            <a:stretch>
              <a:fillRect/>
            </a:stretch>
          </a:blipFill>
        </p:spPr>
      </p:sp>
      <p:sp>
        <p:nvSpPr>
          <p:cNvPr id="20" name="Freeform 20"/>
          <p:cNvSpPr/>
          <p:nvPr/>
        </p:nvSpPr>
        <p:spPr>
          <a:xfrm>
            <a:off x="10468673" y="2902611"/>
            <a:ext cx="7197464" cy="5183666"/>
          </a:xfrm>
          <a:custGeom>
            <a:avLst/>
            <a:gdLst/>
            <a:ahLst/>
            <a:cxnLst/>
            <a:rect l="l" t="t" r="r" b="b"/>
            <a:pathLst>
              <a:path w="7197464" h="5183666">
                <a:moveTo>
                  <a:pt x="0" y="0"/>
                </a:moveTo>
                <a:lnTo>
                  <a:pt x="7197464" y="0"/>
                </a:lnTo>
                <a:lnTo>
                  <a:pt x="7197464" y="5183665"/>
                </a:lnTo>
                <a:lnTo>
                  <a:pt x="0" y="5183665"/>
                </a:lnTo>
                <a:lnTo>
                  <a:pt x="0" y="0"/>
                </a:lnTo>
                <a:close/>
              </a:path>
            </a:pathLst>
          </a:custGeom>
          <a:blipFill>
            <a:blip r:embed="rId6"/>
            <a:stretch>
              <a:fillRect/>
            </a:stretch>
          </a:blipFill>
        </p:spPr>
      </p:sp>
      <p:sp>
        <p:nvSpPr>
          <p:cNvPr id="21" name="TextBox 21"/>
          <p:cNvSpPr txBox="1"/>
          <p:nvPr/>
        </p:nvSpPr>
        <p:spPr>
          <a:xfrm>
            <a:off x="6197312" y="8530947"/>
            <a:ext cx="7421219" cy="976630"/>
          </a:xfrm>
          <a:prstGeom prst="rect">
            <a:avLst/>
          </a:prstGeom>
        </p:spPr>
        <p:txBody>
          <a:bodyPr lIns="0" tIns="0" rIns="0" bIns="0" rtlCol="0" anchor="t">
            <a:spAutoFit/>
          </a:bodyPr>
          <a:lstStyle/>
          <a:p>
            <a:pPr algn="ctr">
              <a:lnSpc>
                <a:spcPts val="3920"/>
              </a:lnSpc>
            </a:pPr>
            <a:r>
              <a:rPr lang="en-US" sz="2800">
                <a:solidFill>
                  <a:srgbClr val="000000"/>
                </a:solidFill>
                <a:latin typeface="Canva Sans"/>
              </a:rPr>
              <a:t> Training accuracy: 98.2% </a:t>
            </a:r>
          </a:p>
          <a:p>
            <a:pPr algn="ctr">
              <a:lnSpc>
                <a:spcPts val="3920"/>
              </a:lnSpc>
            </a:pPr>
            <a:r>
              <a:rPr lang="en-US" sz="2800">
                <a:solidFill>
                  <a:srgbClr val="000000"/>
                </a:solidFill>
                <a:latin typeface="Canva Sans"/>
              </a:rPr>
              <a:t>Validation Accuracy: 96.8%</a:t>
            </a:r>
          </a:p>
        </p:txBody>
      </p:sp>
      <p:pic>
        <p:nvPicPr>
          <p:cNvPr id="23" name="Picture 22">
            <a:extLst>
              <a:ext uri="{FF2B5EF4-FFF2-40B4-BE49-F238E27FC236}">
                <a16:creationId xmlns:a16="http://schemas.microsoft.com/office/drawing/2014/main" id="{AF40A052-B248-3F2B-63C2-8C774B79BE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2380859">
            <a:off x="-348192" y="4178814"/>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rot="2377137">
            <a:off x="48306" y="882597"/>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rot="2377137">
            <a:off x="3977393" y="6125320"/>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11" name="AutoShape 11"/>
          <p:cNvSpPr/>
          <p:nvPr/>
        </p:nvSpPr>
        <p:spPr>
          <a:xfrm flipV="1">
            <a:off x="-1058635" y="3716993"/>
            <a:ext cx="3495899" cy="4260352"/>
          </a:xfrm>
          <a:prstGeom prst="line">
            <a:avLst/>
          </a:prstGeom>
          <a:ln w="85725" cap="rnd">
            <a:solidFill>
              <a:srgbClr val="E0B15E"/>
            </a:solidFill>
            <a:prstDash val="solid"/>
            <a:headEnd type="none" w="sm" len="sm"/>
            <a:tailEnd type="none" w="sm" len="sm"/>
          </a:ln>
        </p:spPr>
      </p:sp>
      <p:grpSp>
        <p:nvGrpSpPr>
          <p:cNvPr id="12" name="Group 12"/>
          <p:cNvGrpSpPr/>
          <p:nvPr/>
        </p:nvGrpSpPr>
        <p:grpSpPr>
          <a:xfrm rot="2380859">
            <a:off x="2515033" y="8257395"/>
            <a:ext cx="2842082" cy="7461317"/>
            <a:chOff x="0" y="0"/>
            <a:chExt cx="660400" cy="1733748"/>
          </a:xfrm>
        </p:grpSpPr>
        <p:sp>
          <p:nvSpPr>
            <p:cNvPr id="13" name="Freeform 1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14" name="TextBox 1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rot="2377137">
            <a:off x="2911531" y="4961179"/>
            <a:ext cx="1338510" cy="7384047"/>
            <a:chOff x="0" y="0"/>
            <a:chExt cx="660400" cy="3643174"/>
          </a:xfrm>
        </p:grpSpPr>
        <p:sp>
          <p:nvSpPr>
            <p:cNvPr id="16" name="Freeform 1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17" name="TextBox 1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sp>
        <p:nvSpPr>
          <p:cNvPr id="18" name="AutoShape 18"/>
          <p:cNvSpPr/>
          <p:nvPr/>
        </p:nvSpPr>
        <p:spPr>
          <a:xfrm flipV="1">
            <a:off x="1804590" y="7795574"/>
            <a:ext cx="3495899" cy="4260352"/>
          </a:xfrm>
          <a:prstGeom prst="line">
            <a:avLst/>
          </a:prstGeom>
          <a:ln w="85725" cap="rnd">
            <a:solidFill>
              <a:srgbClr val="E0B15E"/>
            </a:solidFill>
            <a:prstDash val="solid"/>
            <a:headEnd type="none" w="sm" len="sm"/>
            <a:tailEnd type="none" w="sm" len="sm"/>
          </a:ln>
        </p:spPr>
      </p:sp>
      <p:grpSp>
        <p:nvGrpSpPr>
          <p:cNvPr id="19" name="Group 19"/>
          <p:cNvGrpSpPr/>
          <p:nvPr/>
        </p:nvGrpSpPr>
        <p:grpSpPr>
          <a:xfrm rot="2377137">
            <a:off x="5179140" y="8837020"/>
            <a:ext cx="1338510" cy="7384047"/>
            <a:chOff x="0" y="0"/>
            <a:chExt cx="660400" cy="3643174"/>
          </a:xfrm>
        </p:grpSpPr>
        <p:sp>
          <p:nvSpPr>
            <p:cNvPr id="20" name="Freeform 20"/>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21" name="TextBox 21"/>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22" name="Group 22"/>
          <p:cNvGrpSpPr/>
          <p:nvPr/>
        </p:nvGrpSpPr>
        <p:grpSpPr>
          <a:xfrm rot="2380859">
            <a:off x="-950438" y="-2934548"/>
            <a:ext cx="2842082" cy="7461317"/>
            <a:chOff x="0" y="0"/>
            <a:chExt cx="660400" cy="1733748"/>
          </a:xfrm>
        </p:grpSpPr>
        <p:sp>
          <p:nvSpPr>
            <p:cNvPr id="23" name="Freeform 2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24" name="TextBox 2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25" name="Group 25"/>
          <p:cNvGrpSpPr/>
          <p:nvPr/>
        </p:nvGrpSpPr>
        <p:grpSpPr>
          <a:xfrm rot="2377137">
            <a:off x="3375148" y="-988042"/>
            <a:ext cx="411277" cy="2198755"/>
            <a:chOff x="0" y="0"/>
            <a:chExt cx="660400" cy="3530606"/>
          </a:xfrm>
        </p:grpSpPr>
        <p:sp>
          <p:nvSpPr>
            <p:cNvPr id="26" name="Freeform 26"/>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27" name="TextBox 27"/>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28" name="Freeform 28"/>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95156">
            <a:off x="14074237" y="7160484"/>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1" name="Group 31"/>
          <p:cNvGrpSpPr/>
          <p:nvPr/>
        </p:nvGrpSpPr>
        <p:grpSpPr>
          <a:xfrm>
            <a:off x="5272604" y="264183"/>
            <a:ext cx="12747617" cy="8465337"/>
            <a:chOff x="0" y="0"/>
            <a:chExt cx="3357397" cy="2229554"/>
          </a:xfrm>
        </p:grpSpPr>
        <p:sp>
          <p:nvSpPr>
            <p:cNvPr id="32" name="Freeform 32"/>
            <p:cNvSpPr/>
            <p:nvPr/>
          </p:nvSpPr>
          <p:spPr>
            <a:xfrm>
              <a:off x="0" y="0"/>
              <a:ext cx="3357397" cy="2229554"/>
            </a:xfrm>
            <a:custGeom>
              <a:avLst/>
              <a:gdLst/>
              <a:ahLst/>
              <a:cxnLst/>
              <a:rect l="l" t="t" r="r" b="b"/>
              <a:pathLst>
                <a:path w="3357397" h="2229554">
                  <a:moveTo>
                    <a:pt x="20649" y="0"/>
                  </a:moveTo>
                  <a:lnTo>
                    <a:pt x="3336748" y="0"/>
                  </a:lnTo>
                  <a:cubicBezTo>
                    <a:pt x="3348152" y="0"/>
                    <a:pt x="3357397" y="9245"/>
                    <a:pt x="3357397" y="20649"/>
                  </a:cubicBezTo>
                  <a:lnTo>
                    <a:pt x="3357397" y="2208905"/>
                  </a:lnTo>
                  <a:cubicBezTo>
                    <a:pt x="3357397" y="2220309"/>
                    <a:pt x="3348152" y="2229554"/>
                    <a:pt x="3336748" y="2229554"/>
                  </a:cubicBezTo>
                  <a:lnTo>
                    <a:pt x="20649" y="2229554"/>
                  </a:lnTo>
                  <a:cubicBezTo>
                    <a:pt x="9245" y="2229554"/>
                    <a:pt x="0" y="2220309"/>
                    <a:pt x="0" y="2208905"/>
                  </a:cubicBezTo>
                  <a:lnTo>
                    <a:pt x="0" y="20649"/>
                  </a:lnTo>
                  <a:cubicBezTo>
                    <a:pt x="0" y="9245"/>
                    <a:pt x="9245" y="0"/>
                    <a:pt x="20649" y="0"/>
                  </a:cubicBezTo>
                  <a:close/>
                </a:path>
              </a:pathLst>
            </a:custGeom>
            <a:solidFill>
              <a:srgbClr val="000000">
                <a:alpha val="0"/>
              </a:srgbClr>
            </a:solidFill>
            <a:ln cap="rnd">
              <a:noFill/>
              <a:prstDash val="solid"/>
              <a:round/>
            </a:ln>
          </p:spPr>
          <p:txBody>
            <a:bodyPr/>
            <a:lstStyle/>
            <a:p>
              <a:endParaRPr lang="en-IN" dirty="0"/>
            </a:p>
          </p:txBody>
        </p:sp>
        <p:sp>
          <p:nvSpPr>
            <p:cNvPr id="33" name="TextBox 33"/>
            <p:cNvSpPr txBox="1"/>
            <p:nvPr/>
          </p:nvSpPr>
          <p:spPr>
            <a:xfrm>
              <a:off x="0" y="-38100"/>
              <a:ext cx="3357397" cy="2267654"/>
            </a:xfrm>
            <a:prstGeom prst="rect">
              <a:avLst/>
            </a:prstGeom>
          </p:spPr>
          <p:txBody>
            <a:bodyPr lIns="50800" tIns="50800" rIns="50800" bIns="50800" rtlCol="0" anchor="ctr"/>
            <a:lstStyle/>
            <a:p>
              <a:pPr>
                <a:lnSpc>
                  <a:spcPts val="12774"/>
                </a:lnSpc>
              </a:pPr>
              <a:r>
                <a:rPr lang="en-US" sz="18500" dirty="0">
                  <a:solidFill>
                    <a:srgbClr val="2B1511"/>
                  </a:solidFill>
                  <a:latin typeface="Arimo Bold"/>
                </a:rPr>
                <a:t>OUTPUTS</a:t>
              </a:r>
            </a:p>
          </p:txBody>
        </p:sp>
      </p:grpSp>
      <p:pic>
        <p:nvPicPr>
          <p:cNvPr id="34" name="Picture 33">
            <a:extLst>
              <a:ext uri="{FF2B5EF4-FFF2-40B4-BE49-F238E27FC236}">
                <a16:creationId xmlns:a16="http://schemas.microsoft.com/office/drawing/2014/main" id="{DA33C1FB-9A81-AE77-8D2C-734D3CC118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extLst>
      <p:ext uri="{BB962C8B-B14F-4D97-AF65-F5344CB8AC3E}">
        <p14:creationId xmlns:p14="http://schemas.microsoft.com/office/powerpoint/2010/main" val="347392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94982" y="404973"/>
            <a:ext cx="21598374" cy="585627"/>
            <a:chOff x="0" y="0"/>
            <a:chExt cx="5688461" cy="154239"/>
          </a:xfrm>
        </p:grpSpPr>
        <p:sp>
          <p:nvSpPr>
            <p:cNvPr id="6" name="Freeform 6"/>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7" name="TextBox 7"/>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8" name="Freeform 8"/>
          <p:cNvSpPr/>
          <p:nvPr/>
        </p:nvSpPr>
        <p:spPr>
          <a:xfrm flipH="1">
            <a:off x="-169313"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741132" flipH="1">
            <a:off x="-169313"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3289634" y="494613"/>
            <a:ext cx="4529013" cy="826901"/>
            <a:chOff x="0" y="0"/>
            <a:chExt cx="1192826" cy="217785"/>
          </a:xfrm>
        </p:grpSpPr>
        <p:sp>
          <p:nvSpPr>
            <p:cNvPr id="13" name="Freeform 13"/>
            <p:cNvSpPr/>
            <p:nvPr/>
          </p:nvSpPr>
          <p:spPr>
            <a:xfrm>
              <a:off x="0" y="0"/>
              <a:ext cx="1192826" cy="217785"/>
            </a:xfrm>
            <a:custGeom>
              <a:avLst/>
              <a:gdLst/>
              <a:ahLst/>
              <a:cxnLst/>
              <a:rect l="l" t="t" r="r" b="b"/>
              <a:pathLst>
                <a:path w="1192826" h="217785">
                  <a:moveTo>
                    <a:pt x="29060" y="0"/>
                  </a:moveTo>
                  <a:lnTo>
                    <a:pt x="1163767" y="0"/>
                  </a:lnTo>
                  <a:cubicBezTo>
                    <a:pt x="1179816" y="0"/>
                    <a:pt x="1192826" y="13011"/>
                    <a:pt x="1192826" y="29060"/>
                  </a:cubicBezTo>
                  <a:lnTo>
                    <a:pt x="1192826" y="188725"/>
                  </a:lnTo>
                  <a:cubicBezTo>
                    <a:pt x="1192826" y="204774"/>
                    <a:pt x="1179816" y="217785"/>
                    <a:pt x="1163767" y="217785"/>
                  </a:cubicBezTo>
                  <a:lnTo>
                    <a:pt x="29060" y="217785"/>
                  </a:lnTo>
                  <a:cubicBezTo>
                    <a:pt x="13011" y="217785"/>
                    <a:pt x="0" y="204774"/>
                    <a:pt x="0" y="188725"/>
                  </a:cubicBezTo>
                  <a:lnTo>
                    <a:pt x="0" y="29060"/>
                  </a:lnTo>
                  <a:cubicBezTo>
                    <a:pt x="0" y="13011"/>
                    <a:pt x="13011" y="0"/>
                    <a:pt x="29060" y="0"/>
                  </a:cubicBezTo>
                  <a:close/>
                </a:path>
              </a:pathLst>
            </a:custGeom>
            <a:solidFill>
              <a:srgbClr val="FFFFFF"/>
            </a:solidFill>
          </p:spPr>
        </p:sp>
        <p:sp>
          <p:nvSpPr>
            <p:cNvPr id="14" name="TextBox 14"/>
            <p:cNvSpPr txBox="1"/>
            <p:nvPr/>
          </p:nvSpPr>
          <p:spPr>
            <a:xfrm>
              <a:off x="0" y="-28575"/>
              <a:ext cx="1192826" cy="246360"/>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3289634" y="575795"/>
            <a:ext cx="4529013" cy="548155"/>
            <a:chOff x="0" y="0"/>
            <a:chExt cx="1192826" cy="144370"/>
          </a:xfrm>
        </p:grpSpPr>
        <p:sp>
          <p:nvSpPr>
            <p:cNvPr id="16" name="Freeform 16"/>
            <p:cNvSpPr/>
            <p:nvPr/>
          </p:nvSpPr>
          <p:spPr>
            <a:xfrm>
              <a:off x="0" y="0"/>
              <a:ext cx="1192826" cy="144370"/>
            </a:xfrm>
            <a:custGeom>
              <a:avLst/>
              <a:gdLst/>
              <a:ahLst/>
              <a:cxnLst/>
              <a:rect l="l" t="t" r="r" b="b"/>
              <a:pathLst>
                <a:path w="1192826" h="144370">
                  <a:moveTo>
                    <a:pt x="29060" y="0"/>
                  </a:moveTo>
                  <a:lnTo>
                    <a:pt x="1163767" y="0"/>
                  </a:lnTo>
                  <a:cubicBezTo>
                    <a:pt x="1179816" y="0"/>
                    <a:pt x="1192826" y="13011"/>
                    <a:pt x="1192826" y="29060"/>
                  </a:cubicBezTo>
                  <a:lnTo>
                    <a:pt x="1192826" y="115310"/>
                  </a:lnTo>
                  <a:cubicBezTo>
                    <a:pt x="1192826" y="131360"/>
                    <a:pt x="1179816" y="144370"/>
                    <a:pt x="1163767" y="144370"/>
                  </a:cubicBezTo>
                  <a:lnTo>
                    <a:pt x="29060" y="144370"/>
                  </a:lnTo>
                  <a:cubicBezTo>
                    <a:pt x="13011" y="144370"/>
                    <a:pt x="0" y="131360"/>
                    <a:pt x="0" y="115310"/>
                  </a:cubicBezTo>
                  <a:lnTo>
                    <a:pt x="0" y="29060"/>
                  </a:lnTo>
                  <a:cubicBezTo>
                    <a:pt x="0" y="13011"/>
                    <a:pt x="13011" y="0"/>
                    <a:pt x="29060" y="0"/>
                  </a:cubicBezTo>
                  <a:close/>
                </a:path>
              </a:pathLst>
            </a:custGeom>
            <a:solidFill>
              <a:srgbClr val="E0B15E"/>
            </a:solidFill>
          </p:spPr>
        </p:sp>
        <p:sp>
          <p:nvSpPr>
            <p:cNvPr id="17" name="TextBox 17"/>
            <p:cNvSpPr txBox="1"/>
            <p:nvPr/>
          </p:nvSpPr>
          <p:spPr>
            <a:xfrm>
              <a:off x="0" y="-28575"/>
              <a:ext cx="1192826" cy="172945"/>
            </a:xfrm>
            <a:prstGeom prst="rect">
              <a:avLst/>
            </a:prstGeom>
          </p:spPr>
          <p:txBody>
            <a:bodyPr lIns="50800" tIns="50800" rIns="50800" bIns="50800" rtlCol="0" anchor="ctr"/>
            <a:lstStyle/>
            <a:p>
              <a:pPr algn="ctr">
                <a:lnSpc>
                  <a:spcPts val="2590"/>
                </a:lnSpc>
              </a:pPr>
              <a:endParaRPr/>
            </a:p>
          </p:txBody>
        </p:sp>
      </p:grpSp>
      <p:grpSp>
        <p:nvGrpSpPr>
          <p:cNvPr id="18" name="Group 18"/>
          <p:cNvGrpSpPr/>
          <p:nvPr/>
        </p:nvGrpSpPr>
        <p:grpSpPr>
          <a:xfrm>
            <a:off x="3289634" y="429153"/>
            <a:ext cx="4529013" cy="1160995"/>
            <a:chOff x="0" y="0"/>
            <a:chExt cx="1192826" cy="305776"/>
          </a:xfrm>
        </p:grpSpPr>
        <p:sp>
          <p:nvSpPr>
            <p:cNvPr id="19" name="Freeform 19"/>
            <p:cNvSpPr/>
            <p:nvPr/>
          </p:nvSpPr>
          <p:spPr>
            <a:xfrm>
              <a:off x="0" y="0"/>
              <a:ext cx="1192826" cy="305776"/>
            </a:xfrm>
            <a:custGeom>
              <a:avLst/>
              <a:gdLst/>
              <a:ahLst/>
              <a:cxnLst/>
              <a:rect l="l" t="t" r="r" b="b"/>
              <a:pathLst>
                <a:path w="1192826" h="305776">
                  <a:moveTo>
                    <a:pt x="63248" y="0"/>
                  </a:moveTo>
                  <a:lnTo>
                    <a:pt x="1129578" y="0"/>
                  </a:lnTo>
                  <a:cubicBezTo>
                    <a:pt x="1164509" y="0"/>
                    <a:pt x="1192826" y="28317"/>
                    <a:pt x="1192826" y="63248"/>
                  </a:cubicBezTo>
                  <a:lnTo>
                    <a:pt x="1192826" y="242528"/>
                  </a:lnTo>
                  <a:cubicBezTo>
                    <a:pt x="1192826" y="259303"/>
                    <a:pt x="1186163" y="275390"/>
                    <a:pt x="1174301" y="287252"/>
                  </a:cubicBezTo>
                  <a:cubicBezTo>
                    <a:pt x="1162440" y="299113"/>
                    <a:pt x="1146353" y="305776"/>
                    <a:pt x="1129578" y="305776"/>
                  </a:cubicBezTo>
                  <a:lnTo>
                    <a:pt x="63248" y="305776"/>
                  </a:lnTo>
                  <a:cubicBezTo>
                    <a:pt x="46474" y="305776"/>
                    <a:pt x="30386" y="299113"/>
                    <a:pt x="18525" y="287252"/>
                  </a:cubicBezTo>
                  <a:cubicBezTo>
                    <a:pt x="6664" y="275390"/>
                    <a:pt x="0" y="259303"/>
                    <a:pt x="0" y="242528"/>
                  </a:cubicBezTo>
                  <a:lnTo>
                    <a:pt x="0" y="63248"/>
                  </a:lnTo>
                  <a:cubicBezTo>
                    <a:pt x="0" y="46474"/>
                    <a:pt x="6664" y="30386"/>
                    <a:pt x="18525" y="18525"/>
                  </a:cubicBezTo>
                  <a:cubicBezTo>
                    <a:pt x="30386" y="6664"/>
                    <a:pt x="46474" y="0"/>
                    <a:pt x="63248" y="0"/>
                  </a:cubicBezTo>
                  <a:close/>
                </a:path>
              </a:pathLst>
            </a:custGeom>
            <a:solidFill>
              <a:srgbClr val="000000">
                <a:alpha val="0"/>
              </a:srgbClr>
            </a:solidFill>
            <a:ln cap="rnd">
              <a:noFill/>
              <a:prstDash val="solid"/>
              <a:round/>
            </a:ln>
          </p:spPr>
        </p:sp>
        <p:sp>
          <p:nvSpPr>
            <p:cNvPr id="20" name="TextBox 20"/>
            <p:cNvSpPr txBox="1"/>
            <p:nvPr/>
          </p:nvSpPr>
          <p:spPr>
            <a:xfrm>
              <a:off x="0" y="-66675"/>
              <a:ext cx="1192826" cy="372451"/>
            </a:xfrm>
            <a:prstGeom prst="rect">
              <a:avLst/>
            </a:prstGeom>
          </p:spPr>
          <p:txBody>
            <a:bodyPr lIns="215900" tIns="215900" rIns="215900" bIns="215900" rtlCol="0" anchor="ctr"/>
            <a:lstStyle/>
            <a:p>
              <a:pPr marL="0" lvl="0" indent="0" algn="ctr">
                <a:lnSpc>
                  <a:spcPts val="5179"/>
                </a:lnSpc>
                <a:spcBef>
                  <a:spcPct val="0"/>
                </a:spcBef>
              </a:pPr>
              <a:r>
                <a:rPr lang="en-US" sz="3200" dirty="0">
                  <a:solidFill>
                    <a:srgbClr val="2B1511"/>
                  </a:solidFill>
                  <a:latin typeface="Canva Sans Bold"/>
                </a:rPr>
                <a:t>SOFTWARE PAGES</a:t>
              </a:r>
            </a:p>
          </p:txBody>
        </p:sp>
      </p:grpSp>
      <p:sp>
        <p:nvSpPr>
          <p:cNvPr id="21" name="TextBox 21"/>
          <p:cNvSpPr txBox="1"/>
          <p:nvPr/>
        </p:nvSpPr>
        <p:spPr>
          <a:xfrm>
            <a:off x="11658600" y="1934557"/>
            <a:ext cx="6358543" cy="8686417"/>
          </a:xfrm>
          <a:prstGeom prst="rect">
            <a:avLst/>
          </a:prstGeom>
        </p:spPr>
        <p:txBody>
          <a:bodyPr wrap="square" lIns="0" tIns="0" rIns="0" bIns="0" rtlCol="0" anchor="t">
            <a:spAutoFit/>
          </a:bodyPr>
          <a:lstStyle/>
          <a:p>
            <a:pPr>
              <a:lnSpc>
                <a:spcPts val="3989"/>
              </a:lnSpc>
            </a:pPr>
            <a:r>
              <a:rPr lang="en-US" sz="2849" dirty="0">
                <a:solidFill>
                  <a:srgbClr val="000000"/>
                </a:solidFill>
                <a:latin typeface="Canva Sans"/>
              </a:rPr>
              <a:t>- A welcoming header that introduces the user to the application, setting a positive and inviting tone.</a:t>
            </a:r>
          </a:p>
          <a:p>
            <a:pPr marL="457200" indent="-457200">
              <a:lnSpc>
                <a:spcPts val="3989"/>
              </a:lnSpc>
              <a:buFontTx/>
              <a:buChar char="-"/>
            </a:pPr>
            <a:r>
              <a:rPr lang="en-US" sz="2849" dirty="0">
                <a:solidFill>
                  <a:srgbClr val="000000"/>
                </a:solidFill>
                <a:latin typeface="Canva Sans"/>
              </a:rPr>
              <a:t>Multiple buttons to curate different needs</a:t>
            </a:r>
          </a:p>
          <a:p>
            <a:pPr marL="457200" indent="-457200">
              <a:lnSpc>
                <a:spcPts val="3989"/>
              </a:lnSpc>
              <a:buFontTx/>
              <a:buChar char="-"/>
            </a:pPr>
            <a:r>
              <a:rPr lang="en-US" sz="2849" dirty="0">
                <a:solidFill>
                  <a:srgbClr val="000000"/>
                </a:solidFill>
                <a:latin typeface="Canva Sans"/>
              </a:rPr>
              <a:t>A button to Initiate fall detect app</a:t>
            </a:r>
          </a:p>
          <a:p>
            <a:pPr marL="457200" indent="-457200">
              <a:lnSpc>
                <a:spcPts val="3989"/>
              </a:lnSpc>
              <a:buFontTx/>
              <a:buChar char="-"/>
            </a:pPr>
            <a:r>
              <a:rPr lang="en-US" sz="2849" dirty="0">
                <a:solidFill>
                  <a:srgbClr val="000000"/>
                </a:solidFill>
                <a:latin typeface="Canva Sans"/>
              </a:rPr>
              <a:t>Another buttons for moving to handwriting detection</a:t>
            </a:r>
          </a:p>
          <a:p>
            <a:pPr marL="457200" indent="-457200">
              <a:lnSpc>
                <a:spcPts val="3989"/>
              </a:lnSpc>
              <a:buFontTx/>
              <a:buChar char="-"/>
            </a:pPr>
            <a:r>
              <a:rPr lang="en-US" sz="2849" dirty="0">
                <a:solidFill>
                  <a:srgbClr val="000000"/>
                </a:solidFill>
                <a:latin typeface="Canva Sans"/>
              </a:rPr>
              <a:t>Next button to move to audio based detection</a:t>
            </a:r>
          </a:p>
          <a:p>
            <a:pPr marL="457200" indent="-457200">
              <a:lnSpc>
                <a:spcPts val="3989"/>
              </a:lnSpc>
              <a:buFontTx/>
              <a:buChar char="-"/>
            </a:pPr>
            <a:r>
              <a:rPr lang="en-US" sz="2849" dirty="0">
                <a:solidFill>
                  <a:srgbClr val="000000"/>
                </a:solidFill>
                <a:latin typeface="Canva Sans"/>
              </a:rPr>
              <a:t>And another button to move to Video based detection</a:t>
            </a:r>
          </a:p>
          <a:p>
            <a:pPr marL="457200" indent="-457200">
              <a:lnSpc>
                <a:spcPts val="3989"/>
              </a:lnSpc>
              <a:buFontTx/>
              <a:buChar char="-"/>
            </a:pPr>
            <a:r>
              <a:rPr lang="en-US" sz="2849" dirty="0">
                <a:solidFill>
                  <a:srgbClr val="000000"/>
                </a:solidFill>
                <a:latin typeface="Canva Sans"/>
              </a:rPr>
              <a:t>And at last a button to calculate overall stage of the Parkinson's</a:t>
            </a:r>
          </a:p>
          <a:p>
            <a:pPr>
              <a:lnSpc>
                <a:spcPts val="3989"/>
              </a:lnSpc>
            </a:pPr>
            <a:endParaRPr lang="en-US" sz="2849" dirty="0">
              <a:solidFill>
                <a:srgbClr val="000000"/>
              </a:solidFill>
              <a:latin typeface="Canva Sans"/>
            </a:endParaRPr>
          </a:p>
        </p:txBody>
      </p:sp>
      <p:pic>
        <p:nvPicPr>
          <p:cNvPr id="25" name="Picture 24">
            <a:extLst>
              <a:ext uri="{FF2B5EF4-FFF2-40B4-BE49-F238E27FC236}">
                <a16:creationId xmlns:a16="http://schemas.microsoft.com/office/drawing/2014/main" id="{EA18CC81-84D2-0DBE-A6FB-DF8E2CE048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pic>
        <p:nvPicPr>
          <p:cNvPr id="11" name="Picture 10">
            <a:extLst>
              <a:ext uri="{FF2B5EF4-FFF2-40B4-BE49-F238E27FC236}">
                <a16:creationId xmlns:a16="http://schemas.microsoft.com/office/drawing/2014/main" id="{21AFA213-2C80-AFD6-C494-4AB4B35A5DDF}"/>
              </a:ext>
            </a:extLst>
          </p:cNvPr>
          <p:cNvPicPr>
            <a:picLocks noChangeAspect="1"/>
          </p:cNvPicPr>
          <p:nvPr/>
        </p:nvPicPr>
        <p:blipFill>
          <a:blip r:embed="rId5"/>
          <a:stretch>
            <a:fillRect/>
          </a:stretch>
        </p:blipFill>
        <p:spPr>
          <a:xfrm>
            <a:off x="1772951" y="2808005"/>
            <a:ext cx="8991600" cy="51540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2380859">
            <a:off x="-413677" y="6791552"/>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sp>
        <p:nvSpPr>
          <p:cNvPr id="36" name="Oval 35">
            <a:extLst>
              <a:ext uri="{FF2B5EF4-FFF2-40B4-BE49-F238E27FC236}">
                <a16:creationId xmlns:a16="http://schemas.microsoft.com/office/drawing/2014/main" id="{774B13FB-D61C-99DD-3FC0-0A0F54C2D9A7}"/>
              </a:ext>
            </a:extLst>
          </p:cNvPr>
          <p:cNvSpPr/>
          <p:nvPr/>
        </p:nvSpPr>
        <p:spPr>
          <a:xfrm>
            <a:off x="2149453" y="3288562"/>
            <a:ext cx="6553200" cy="654148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utoShape 11"/>
          <p:cNvSpPr/>
          <p:nvPr/>
        </p:nvSpPr>
        <p:spPr>
          <a:xfrm flipV="1">
            <a:off x="-1124120" y="6329731"/>
            <a:ext cx="3495899" cy="4260352"/>
          </a:xfrm>
          <a:prstGeom prst="line">
            <a:avLst/>
          </a:prstGeom>
          <a:ln w="85725" cap="rnd">
            <a:solidFill>
              <a:srgbClr val="E0B15E"/>
            </a:solidFill>
            <a:prstDash val="solid"/>
            <a:headEnd type="none" w="sm" len="sm"/>
            <a:tailEnd type="none" w="sm" len="sm"/>
          </a:ln>
        </p:spPr>
      </p:sp>
      <p:grpSp>
        <p:nvGrpSpPr>
          <p:cNvPr id="5" name="Group 5"/>
          <p:cNvGrpSpPr/>
          <p:nvPr/>
        </p:nvGrpSpPr>
        <p:grpSpPr>
          <a:xfrm rot="2377137">
            <a:off x="3155" y="3487074"/>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sz="2800"/>
            </a:p>
          </p:txBody>
        </p:sp>
      </p:grpSp>
      <p:grpSp>
        <p:nvGrpSpPr>
          <p:cNvPr id="8" name="Group 8"/>
          <p:cNvGrpSpPr/>
          <p:nvPr/>
        </p:nvGrpSpPr>
        <p:grpSpPr>
          <a:xfrm rot="2377137">
            <a:off x="3911908" y="8738058"/>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351504" y="394485"/>
            <a:ext cx="5732866" cy="1268429"/>
            <a:chOff x="0" y="0"/>
            <a:chExt cx="1509891" cy="334072"/>
          </a:xfrm>
        </p:grpSpPr>
        <p:sp>
          <p:nvSpPr>
            <p:cNvPr id="13" name="Freeform 13"/>
            <p:cNvSpPr/>
            <p:nvPr/>
          </p:nvSpPr>
          <p:spPr>
            <a:xfrm>
              <a:off x="0" y="0"/>
              <a:ext cx="1509891" cy="334072"/>
            </a:xfrm>
            <a:custGeom>
              <a:avLst/>
              <a:gdLst/>
              <a:ahLst/>
              <a:cxnLst/>
              <a:rect l="l" t="t" r="r" b="b"/>
              <a:pathLst>
                <a:path w="1509891" h="334072">
                  <a:moveTo>
                    <a:pt x="45915" y="0"/>
                  </a:moveTo>
                  <a:lnTo>
                    <a:pt x="1463975" y="0"/>
                  </a:lnTo>
                  <a:cubicBezTo>
                    <a:pt x="1476153" y="0"/>
                    <a:pt x="1487832" y="4837"/>
                    <a:pt x="1496442" y="13448"/>
                  </a:cubicBezTo>
                  <a:cubicBezTo>
                    <a:pt x="1505053" y="22059"/>
                    <a:pt x="1509891" y="33738"/>
                    <a:pt x="1509891" y="45915"/>
                  </a:cubicBezTo>
                  <a:lnTo>
                    <a:pt x="1509891" y="288157"/>
                  </a:lnTo>
                  <a:cubicBezTo>
                    <a:pt x="1509891" y="313515"/>
                    <a:pt x="1489334" y="334072"/>
                    <a:pt x="1463975" y="334072"/>
                  </a:cubicBezTo>
                  <a:lnTo>
                    <a:pt x="45915" y="334072"/>
                  </a:lnTo>
                  <a:cubicBezTo>
                    <a:pt x="20557" y="334072"/>
                    <a:pt x="0" y="313515"/>
                    <a:pt x="0" y="288157"/>
                  </a:cubicBezTo>
                  <a:lnTo>
                    <a:pt x="0" y="45915"/>
                  </a:lnTo>
                  <a:cubicBezTo>
                    <a:pt x="0" y="20557"/>
                    <a:pt x="20557" y="0"/>
                    <a:pt x="45915" y="0"/>
                  </a:cubicBezTo>
                  <a:close/>
                </a:path>
              </a:pathLst>
            </a:custGeom>
            <a:solidFill>
              <a:srgbClr val="FFFFFF"/>
            </a:solidFill>
            <a:ln cap="rnd">
              <a:noFill/>
              <a:prstDash val="solid"/>
              <a:round/>
            </a:ln>
          </p:spPr>
        </p:sp>
        <p:sp>
          <p:nvSpPr>
            <p:cNvPr id="14" name="TextBox 14"/>
            <p:cNvSpPr txBox="1"/>
            <p:nvPr/>
          </p:nvSpPr>
          <p:spPr>
            <a:xfrm>
              <a:off x="0" y="0"/>
              <a:ext cx="1509891" cy="334072"/>
            </a:xfrm>
            <a:prstGeom prst="rect">
              <a:avLst/>
            </a:prstGeom>
          </p:spPr>
          <p:txBody>
            <a:bodyPr lIns="50800" tIns="50800" rIns="50800" bIns="50800" rtlCol="0" anchor="ctr"/>
            <a:lstStyle/>
            <a:p>
              <a:pPr marL="0" lvl="0" indent="0" algn="ctr">
                <a:lnSpc>
                  <a:spcPts val="5935"/>
                </a:lnSpc>
                <a:spcBef>
                  <a:spcPct val="0"/>
                </a:spcBef>
              </a:pPr>
              <a:r>
                <a:rPr lang="en-US" sz="4946" dirty="0">
                  <a:solidFill>
                    <a:srgbClr val="2B1511"/>
                  </a:solidFill>
                  <a:latin typeface="Canva Sans Bold"/>
                </a:rPr>
                <a:t>OUR TEAM</a:t>
              </a:r>
            </a:p>
          </p:txBody>
        </p:sp>
      </p:grpSp>
      <p:grpSp>
        <p:nvGrpSpPr>
          <p:cNvPr id="15" name="Group 15"/>
          <p:cNvGrpSpPr/>
          <p:nvPr/>
        </p:nvGrpSpPr>
        <p:grpSpPr>
          <a:xfrm rot="-8419140">
            <a:off x="16781988" y="-3913825"/>
            <a:ext cx="2842082" cy="7253346"/>
            <a:chOff x="0" y="0"/>
            <a:chExt cx="660400" cy="1685423"/>
          </a:xfrm>
        </p:grpSpPr>
        <p:sp>
          <p:nvSpPr>
            <p:cNvPr id="16" name="Freeform 16"/>
            <p:cNvSpPr/>
            <p:nvPr/>
          </p:nvSpPr>
          <p:spPr>
            <a:xfrm>
              <a:off x="0" y="0"/>
              <a:ext cx="660400" cy="1685423"/>
            </a:xfrm>
            <a:custGeom>
              <a:avLst/>
              <a:gdLst/>
              <a:ahLst/>
              <a:cxnLst/>
              <a:rect l="l" t="t" r="r" b="b"/>
              <a:pathLst>
                <a:path w="660400" h="168542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2"/>
              </a:srgbClr>
            </a:solidFill>
          </p:spPr>
        </p:sp>
        <p:sp>
          <p:nvSpPr>
            <p:cNvPr id="17" name="TextBox 17"/>
            <p:cNvSpPr txBox="1"/>
            <p:nvPr/>
          </p:nvSpPr>
          <p:spPr>
            <a:xfrm>
              <a:off x="0" y="98425"/>
              <a:ext cx="660400" cy="1586998"/>
            </a:xfrm>
            <a:prstGeom prst="rect">
              <a:avLst/>
            </a:prstGeom>
          </p:spPr>
          <p:txBody>
            <a:bodyPr lIns="50800" tIns="50800" rIns="50800" bIns="50800" rtlCol="0" anchor="ctr"/>
            <a:lstStyle/>
            <a:p>
              <a:pPr algn="ctr">
                <a:lnSpc>
                  <a:spcPts val="2590"/>
                </a:lnSpc>
              </a:pPr>
              <a:endParaRPr/>
            </a:p>
          </p:txBody>
        </p:sp>
      </p:grpSp>
      <p:sp>
        <p:nvSpPr>
          <p:cNvPr id="35" name="Oval 34">
            <a:extLst>
              <a:ext uri="{FF2B5EF4-FFF2-40B4-BE49-F238E27FC236}">
                <a16:creationId xmlns:a16="http://schemas.microsoft.com/office/drawing/2014/main" id="{E17F5A02-869A-1F0C-2D74-68BEEA0127CF}"/>
              </a:ext>
            </a:extLst>
          </p:cNvPr>
          <p:cNvSpPr/>
          <p:nvPr/>
        </p:nvSpPr>
        <p:spPr>
          <a:xfrm>
            <a:off x="10950511" y="818669"/>
            <a:ext cx="6553200" cy="654148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8"/>
          <p:cNvGrpSpPr/>
          <p:nvPr/>
        </p:nvGrpSpPr>
        <p:grpSpPr>
          <a:xfrm rot="-8422862">
            <a:off x="18303618" y="-391052"/>
            <a:ext cx="1338510" cy="5875601"/>
            <a:chOff x="0" y="0"/>
            <a:chExt cx="660400" cy="2898930"/>
          </a:xfrm>
        </p:grpSpPr>
        <p:sp>
          <p:nvSpPr>
            <p:cNvPr id="19" name="Freeform 19"/>
            <p:cNvSpPr/>
            <p:nvPr/>
          </p:nvSpPr>
          <p:spPr>
            <a:xfrm>
              <a:off x="0" y="0"/>
              <a:ext cx="660400" cy="2898930"/>
            </a:xfrm>
            <a:custGeom>
              <a:avLst/>
              <a:gdLst/>
              <a:ahLst/>
              <a:cxnLst/>
              <a:rect l="l" t="t" r="r" b="b"/>
              <a:pathLst>
                <a:path w="660400" h="289893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p:spPr>
        </p:sp>
        <p:sp>
          <p:nvSpPr>
            <p:cNvPr id="20" name="TextBox 20"/>
            <p:cNvSpPr txBox="1"/>
            <p:nvPr/>
          </p:nvSpPr>
          <p:spPr>
            <a:xfrm>
              <a:off x="0" y="98425"/>
              <a:ext cx="660400" cy="2800505"/>
            </a:xfrm>
            <a:prstGeom prst="rect">
              <a:avLst/>
            </a:prstGeom>
          </p:spPr>
          <p:txBody>
            <a:bodyPr lIns="50800" tIns="50800" rIns="50800" bIns="50800" rtlCol="0" anchor="ctr"/>
            <a:lstStyle/>
            <a:p>
              <a:pPr algn="ctr">
                <a:lnSpc>
                  <a:spcPts val="2590"/>
                </a:lnSpc>
              </a:pPr>
              <a:endParaRPr/>
            </a:p>
          </p:txBody>
        </p:sp>
      </p:grpSp>
      <p:grpSp>
        <p:nvGrpSpPr>
          <p:cNvPr id="21" name="Group 21"/>
          <p:cNvGrpSpPr/>
          <p:nvPr/>
        </p:nvGrpSpPr>
        <p:grpSpPr>
          <a:xfrm rot="-8422862">
            <a:off x="14997526" y="-558072"/>
            <a:ext cx="411277" cy="1644511"/>
            <a:chOff x="0" y="0"/>
            <a:chExt cx="660400" cy="2640639"/>
          </a:xfrm>
        </p:grpSpPr>
        <p:sp>
          <p:nvSpPr>
            <p:cNvPr id="22" name="Freeform 22"/>
            <p:cNvSpPr/>
            <p:nvPr/>
          </p:nvSpPr>
          <p:spPr>
            <a:xfrm>
              <a:off x="0" y="0"/>
              <a:ext cx="660400" cy="2640639"/>
            </a:xfrm>
            <a:custGeom>
              <a:avLst/>
              <a:gdLst/>
              <a:ahLst/>
              <a:cxnLst/>
              <a:rect l="l" t="t" r="r" b="b"/>
              <a:pathLst>
                <a:path w="660400" h="2640639">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p:spPr>
        </p:sp>
        <p:sp>
          <p:nvSpPr>
            <p:cNvPr id="23" name="TextBox 23"/>
            <p:cNvSpPr txBox="1"/>
            <p:nvPr/>
          </p:nvSpPr>
          <p:spPr>
            <a:xfrm>
              <a:off x="0" y="98425"/>
              <a:ext cx="660400" cy="2542214"/>
            </a:xfrm>
            <a:prstGeom prst="rect">
              <a:avLst/>
            </a:prstGeom>
          </p:spPr>
          <p:txBody>
            <a:bodyPr lIns="50800" tIns="50800" rIns="50800" bIns="50800" rtlCol="0" anchor="ctr"/>
            <a:lstStyle/>
            <a:p>
              <a:pPr algn="ctr">
                <a:lnSpc>
                  <a:spcPts val="2590"/>
                </a:lnSpc>
              </a:pPr>
              <a:endParaRPr/>
            </a:p>
          </p:txBody>
        </p:sp>
      </p:grpSp>
      <p:sp>
        <p:nvSpPr>
          <p:cNvPr id="24" name="AutoShape 24"/>
          <p:cNvSpPr/>
          <p:nvPr/>
        </p:nvSpPr>
        <p:spPr>
          <a:xfrm flipH="1">
            <a:off x="17077631" y="-274996"/>
            <a:ext cx="3190486" cy="3827111"/>
          </a:xfrm>
          <a:prstGeom prst="line">
            <a:avLst/>
          </a:prstGeom>
          <a:ln w="85725" cap="rnd">
            <a:solidFill>
              <a:srgbClr val="E0B15E"/>
            </a:solidFill>
            <a:prstDash val="solid"/>
            <a:headEnd type="none" w="sm" len="sm"/>
            <a:tailEnd type="none" w="sm" len="sm"/>
          </a:ln>
        </p:spPr>
      </p:sp>
      <p:sp>
        <p:nvSpPr>
          <p:cNvPr id="38" name="TextBox 19">
            <a:extLst>
              <a:ext uri="{FF2B5EF4-FFF2-40B4-BE49-F238E27FC236}">
                <a16:creationId xmlns:a16="http://schemas.microsoft.com/office/drawing/2014/main" id="{3876D40B-821D-8E9A-3686-E507303602D2}"/>
              </a:ext>
            </a:extLst>
          </p:cNvPr>
          <p:cNvSpPr txBox="1"/>
          <p:nvPr/>
        </p:nvSpPr>
        <p:spPr>
          <a:xfrm>
            <a:off x="1270050" y="1683487"/>
            <a:ext cx="8312005" cy="1569084"/>
          </a:xfrm>
          <a:prstGeom prst="rect">
            <a:avLst/>
          </a:prstGeom>
        </p:spPr>
        <p:txBody>
          <a:bodyPr lIns="0" tIns="0" rIns="0" bIns="0" rtlCol="0" anchor="t">
            <a:spAutoFit/>
          </a:bodyPr>
          <a:lstStyle/>
          <a:p>
            <a:pPr algn="ctr">
              <a:lnSpc>
                <a:spcPts val="4159"/>
              </a:lnSpc>
            </a:pPr>
            <a:r>
              <a:rPr lang="en-US" sz="2400" b="1" dirty="0">
                <a:solidFill>
                  <a:srgbClr val="000000"/>
                </a:solidFill>
                <a:latin typeface="DM Sans"/>
              </a:rPr>
              <a:t>IRA GOYAL</a:t>
            </a:r>
          </a:p>
          <a:p>
            <a:pPr algn="ctr">
              <a:lnSpc>
                <a:spcPts val="4159"/>
              </a:lnSpc>
            </a:pPr>
            <a:r>
              <a:rPr lang="en-US" sz="2400" dirty="0">
                <a:solidFill>
                  <a:srgbClr val="000000"/>
                </a:solidFill>
                <a:latin typeface="DM Sans"/>
              </a:rPr>
              <a:t>B. TECH CS-1</a:t>
            </a:r>
          </a:p>
          <a:p>
            <a:pPr algn="ctr">
              <a:lnSpc>
                <a:spcPts val="4159"/>
              </a:lnSpc>
            </a:pPr>
            <a:r>
              <a:rPr lang="en-US" sz="2400" dirty="0">
                <a:solidFill>
                  <a:srgbClr val="000000"/>
                </a:solidFill>
                <a:latin typeface="DM Sans"/>
              </a:rPr>
              <a:t>20EBKCS050</a:t>
            </a:r>
          </a:p>
        </p:txBody>
      </p:sp>
      <p:sp>
        <p:nvSpPr>
          <p:cNvPr id="39" name="TextBox 19">
            <a:extLst>
              <a:ext uri="{FF2B5EF4-FFF2-40B4-BE49-F238E27FC236}">
                <a16:creationId xmlns:a16="http://schemas.microsoft.com/office/drawing/2014/main" id="{57C18ED1-4D30-260C-7951-BF2F1A0E86E7}"/>
              </a:ext>
            </a:extLst>
          </p:cNvPr>
          <p:cNvSpPr txBox="1"/>
          <p:nvPr/>
        </p:nvSpPr>
        <p:spPr>
          <a:xfrm>
            <a:off x="10071108" y="7552699"/>
            <a:ext cx="8312005" cy="1569084"/>
          </a:xfrm>
          <a:prstGeom prst="rect">
            <a:avLst/>
          </a:prstGeom>
        </p:spPr>
        <p:txBody>
          <a:bodyPr lIns="0" tIns="0" rIns="0" bIns="0" rtlCol="0" anchor="t">
            <a:spAutoFit/>
          </a:bodyPr>
          <a:lstStyle/>
          <a:p>
            <a:pPr algn="ctr">
              <a:lnSpc>
                <a:spcPts val="4159"/>
              </a:lnSpc>
            </a:pPr>
            <a:r>
              <a:rPr lang="en-US" sz="2400" b="1" dirty="0">
                <a:solidFill>
                  <a:srgbClr val="000000"/>
                </a:solidFill>
                <a:latin typeface="DM Sans"/>
              </a:rPr>
              <a:t>ISHAN AGRAWAL</a:t>
            </a:r>
          </a:p>
          <a:p>
            <a:pPr algn="ctr">
              <a:lnSpc>
                <a:spcPts val="4159"/>
              </a:lnSpc>
            </a:pPr>
            <a:r>
              <a:rPr lang="en-US" sz="2400" dirty="0">
                <a:solidFill>
                  <a:srgbClr val="000000"/>
                </a:solidFill>
                <a:latin typeface="DM Sans"/>
              </a:rPr>
              <a:t>B. TECH A.I.</a:t>
            </a:r>
          </a:p>
          <a:p>
            <a:pPr algn="ctr">
              <a:lnSpc>
                <a:spcPts val="4159"/>
              </a:lnSpc>
            </a:pPr>
            <a:r>
              <a:rPr lang="en-US" sz="2400" dirty="0">
                <a:solidFill>
                  <a:srgbClr val="000000"/>
                </a:solidFill>
                <a:latin typeface="DM Sans"/>
              </a:rPr>
              <a:t>20EBKAI011</a:t>
            </a:r>
          </a:p>
        </p:txBody>
      </p:sp>
      <p:pic>
        <p:nvPicPr>
          <p:cNvPr id="41" name="Picture 40">
            <a:extLst>
              <a:ext uri="{FF2B5EF4-FFF2-40B4-BE49-F238E27FC236}">
                <a16:creationId xmlns:a16="http://schemas.microsoft.com/office/drawing/2014/main" id="{40FF1E29-A49D-2BC3-74C0-344E658E6F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94982" y="404973"/>
            <a:ext cx="21598374" cy="585627"/>
            <a:chOff x="0" y="0"/>
            <a:chExt cx="5688461" cy="154239"/>
          </a:xfrm>
        </p:grpSpPr>
        <p:sp>
          <p:nvSpPr>
            <p:cNvPr id="6" name="Freeform 6"/>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7" name="TextBox 7"/>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8" name="Freeform 8"/>
          <p:cNvSpPr/>
          <p:nvPr/>
        </p:nvSpPr>
        <p:spPr>
          <a:xfrm flipH="1">
            <a:off x="-169313"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741132" flipH="1">
            <a:off x="-169313"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3289634" y="494613"/>
            <a:ext cx="4529013" cy="826901"/>
            <a:chOff x="0" y="0"/>
            <a:chExt cx="1192826" cy="217785"/>
          </a:xfrm>
        </p:grpSpPr>
        <p:sp>
          <p:nvSpPr>
            <p:cNvPr id="11" name="Freeform 11"/>
            <p:cNvSpPr/>
            <p:nvPr/>
          </p:nvSpPr>
          <p:spPr>
            <a:xfrm>
              <a:off x="0" y="0"/>
              <a:ext cx="1192826" cy="217785"/>
            </a:xfrm>
            <a:custGeom>
              <a:avLst/>
              <a:gdLst/>
              <a:ahLst/>
              <a:cxnLst/>
              <a:rect l="l" t="t" r="r" b="b"/>
              <a:pathLst>
                <a:path w="1192826" h="217785">
                  <a:moveTo>
                    <a:pt x="29060" y="0"/>
                  </a:moveTo>
                  <a:lnTo>
                    <a:pt x="1163767" y="0"/>
                  </a:lnTo>
                  <a:cubicBezTo>
                    <a:pt x="1179816" y="0"/>
                    <a:pt x="1192826" y="13011"/>
                    <a:pt x="1192826" y="29060"/>
                  </a:cubicBezTo>
                  <a:lnTo>
                    <a:pt x="1192826" y="188725"/>
                  </a:lnTo>
                  <a:cubicBezTo>
                    <a:pt x="1192826" y="204774"/>
                    <a:pt x="1179816" y="217785"/>
                    <a:pt x="1163767" y="217785"/>
                  </a:cubicBezTo>
                  <a:lnTo>
                    <a:pt x="29060" y="217785"/>
                  </a:lnTo>
                  <a:cubicBezTo>
                    <a:pt x="13011" y="217785"/>
                    <a:pt x="0" y="204774"/>
                    <a:pt x="0" y="188725"/>
                  </a:cubicBezTo>
                  <a:lnTo>
                    <a:pt x="0" y="29060"/>
                  </a:lnTo>
                  <a:cubicBezTo>
                    <a:pt x="0" y="13011"/>
                    <a:pt x="13011" y="0"/>
                    <a:pt x="29060" y="0"/>
                  </a:cubicBezTo>
                  <a:close/>
                </a:path>
              </a:pathLst>
            </a:custGeom>
            <a:solidFill>
              <a:srgbClr val="FFFFFF"/>
            </a:solidFill>
          </p:spPr>
        </p:sp>
        <p:sp>
          <p:nvSpPr>
            <p:cNvPr id="12" name="TextBox 12"/>
            <p:cNvSpPr txBox="1"/>
            <p:nvPr/>
          </p:nvSpPr>
          <p:spPr>
            <a:xfrm>
              <a:off x="0" y="-28575"/>
              <a:ext cx="1192826" cy="246360"/>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3289634" y="575795"/>
            <a:ext cx="4529013" cy="548155"/>
            <a:chOff x="0" y="0"/>
            <a:chExt cx="1192826" cy="144370"/>
          </a:xfrm>
        </p:grpSpPr>
        <p:sp>
          <p:nvSpPr>
            <p:cNvPr id="14" name="Freeform 14"/>
            <p:cNvSpPr/>
            <p:nvPr/>
          </p:nvSpPr>
          <p:spPr>
            <a:xfrm>
              <a:off x="0" y="0"/>
              <a:ext cx="1192826" cy="144370"/>
            </a:xfrm>
            <a:custGeom>
              <a:avLst/>
              <a:gdLst/>
              <a:ahLst/>
              <a:cxnLst/>
              <a:rect l="l" t="t" r="r" b="b"/>
              <a:pathLst>
                <a:path w="1192826" h="144370">
                  <a:moveTo>
                    <a:pt x="29060" y="0"/>
                  </a:moveTo>
                  <a:lnTo>
                    <a:pt x="1163767" y="0"/>
                  </a:lnTo>
                  <a:cubicBezTo>
                    <a:pt x="1179816" y="0"/>
                    <a:pt x="1192826" y="13011"/>
                    <a:pt x="1192826" y="29060"/>
                  </a:cubicBezTo>
                  <a:lnTo>
                    <a:pt x="1192826" y="115310"/>
                  </a:lnTo>
                  <a:cubicBezTo>
                    <a:pt x="1192826" y="131360"/>
                    <a:pt x="1179816" y="144370"/>
                    <a:pt x="1163767" y="144370"/>
                  </a:cubicBezTo>
                  <a:lnTo>
                    <a:pt x="29060" y="144370"/>
                  </a:lnTo>
                  <a:cubicBezTo>
                    <a:pt x="13011" y="144370"/>
                    <a:pt x="0" y="131360"/>
                    <a:pt x="0" y="115310"/>
                  </a:cubicBezTo>
                  <a:lnTo>
                    <a:pt x="0" y="29060"/>
                  </a:lnTo>
                  <a:cubicBezTo>
                    <a:pt x="0" y="13011"/>
                    <a:pt x="13011" y="0"/>
                    <a:pt x="29060" y="0"/>
                  </a:cubicBezTo>
                  <a:close/>
                </a:path>
              </a:pathLst>
            </a:custGeom>
            <a:solidFill>
              <a:srgbClr val="E0B15E"/>
            </a:solidFill>
          </p:spPr>
        </p:sp>
        <p:sp>
          <p:nvSpPr>
            <p:cNvPr id="15" name="TextBox 15"/>
            <p:cNvSpPr txBox="1"/>
            <p:nvPr/>
          </p:nvSpPr>
          <p:spPr>
            <a:xfrm>
              <a:off x="0" y="-28575"/>
              <a:ext cx="1192826" cy="172945"/>
            </a:xfrm>
            <a:prstGeom prst="rect">
              <a:avLst/>
            </a:prstGeom>
          </p:spPr>
          <p:txBody>
            <a:bodyPr lIns="50800" tIns="50800" rIns="50800" bIns="50800" rtlCol="0" anchor="ctr"/>
            <a:lstStyle/>
            <a:p>
              <a:pPr algn="ctr">
                <a:lnSpc>
                  <a:spcPts val="2590"/>
                </a:lnSpc>
              </a:pPr>
              <a:endParaRPr/>
            </a:p>
          </p:txBody>
        </p:sp>
      </p:grpSp>
      <p:grpSp>
        <p:nvGrpSpPr>
          <p:cNvPr id="16" name="Group 16"/>
          <p:cNvGrpSpPr/>
          <p:nvPr/>
        </p:nvGrpSpPr>
        <p:grpSpPr>
          <a:xfrm>
            <a:off x="3289634" y="429153"/>
            <a:ext cx="4529013" cy="1160995"/>
            <a:chOff x="0" y="0"/>
            <a:chExt cx="1192826" cy="305776"/>
          </a:xfrm>
        </p:grpSpPr>
        <p:sp>
          <p:nvSpPr>
            <p:cNvPr id="17" name="Freeform 17"/>
            <p:cNvSpPr/>
            <p:nvPr/>
          </p:nvSpPr>
          <p:spPr>
            <a:xfrm>
              <a:off x="0" y="0"/>
              <a:ext cx="1192826" cy="305776"/>
            </a:xfrm>
            <a:custGeom>
              <a:avLst/>
              <a:gdLst/>
              <a:ahLst/>
              <a:cxnLst/>
              <a:rect l="l" t="t" r="r" b="b"/>
              <a:pathLst>
                <a:path w="1192826" h="305776">
                  <a:moveTo>
                    <a:pt x="63248" y="0"/>
                  </a:moveTo>
                  <a:lnTo>
                    <a:pt x="1129578" y="0"/>
                  </a:lnTo>
                  <a:cubicBezTo>
                    <a:pt x="1164509" y="0"/>
                    <a:pt x="1192826" y="28317"/>
                    <a:pt x="1192826" y="63248"/>
                  </a:cubicBezTo>
                  <a:lnTo>
                    <a:pt x="1192826" y="242528"/>
                  </a:lnTo>
                  <a:cubicBezTo>
                    <a:pt x="1192826" y="259303"/>
                    <a:pt x="1186163" y="275390"/>
                    <a:pt x="1174301" y="287252"/>
                  </a:cubicBezTo>
                  <a:cubicBezTo>
                    <a:pt x="1162440" y="299113"/>
                    <a:pt x="1146353" y="305776"/>
                    <a:pt x="1129578" y="305776"/>
                  </a:cubicBezTo>
                  <a:lnTo>
                    <a:pt x="63248" y="305776"/>
                  </a:lnTo>
                  <a:cubicBezTo>
                    <a:pt x="46474" y="305776"/>
                    <a:pt x="30386" y="299113"/>
                    <a:pt x="18525" y="287252"/>
                  </a:cubicBezTo>
                  <a:cubicBezTo>
                    <a:pt x="6664" y="275390"/>
                    <a:pt x="0" y="259303"/>
                    <a:pt x="0" y="242528"/>
                  </a:cubicBezTo>
                  <a:lnTo>
                    <a:pt x="0" y="63248"/>
                  </a:lnTo>
                  <a:cubicBezTo>
                    <a:pt x="0" y="46474"/>
                    <a:pt x="6664" y="30386"/>
                    <a:pt x="18525" y="18525"/>
                  </a:cubicBezTo>
                  <a:cubicBezTo>
                    <a:pt x="30386" y="6664"/>
                    <a:pt x="46474" y="0"/>
                    <a:pt x="63248" y="0"/>
                  </a:cubicBezTo>
                  <a:close/>
                </a:path>
              </a:pathLst>
            </a:custGeom>
            <a:solidFill>
              <a:srgbClr val="000000">
                <a:alpha val="0"/>
              </a:srgbClr>
            </a:solidFill>
            <a:ln cap="rnd">
              <a:noFill/>
              <a:prstDash val="solid"/>
              <a:round/>
            </a:ln>
          </p:spPr>
        </p:sp>
        <p:sp>
          <p:nvSpPr>
            <p:cNvPr id="18" name="TextBox 18"/>
            <p:cNvSpPr txBox="1"/>
            <p:nvPr/>
          </p:nvSpPr>
          <p:spPr>
            <a:xfrm>
              <a:off x="0" y="-66675"/>
              <a:ext cx="1192826" cy="372451"/>
            </a:xfrm>
            <a:prstGeom prst="rect">
              <a:avLst/>
            </a:prstGeom>
          </p:spPr>
          <p:txBody>
            <a:bodyPr lIns="215900" tIns="215900" rIns="215900" bIns="215900" rtlCol="0" anchor="ctr"/>
            <a:lstStyle/>
            <a:p>
              <a:pPr marL="0" lvl="0" indent="0" algn="ctr">
                <a:lnSpc>
                  <a:spcPts val="5179"/>
                </a:lnSpc>
                <a:spcBef>
                  <a:spcPct val="0"/>
                </a:spcBef>
              </a:pPr>
              <a:r>
                <a:rPr lang="en-US" sz="3699">
                  <a:solidFill>
                    <a:srgbClr val="2B1511"/>
                  </a:solidFill>
                  <a:latin typeface="Canva Sans Bold"/>
                </a:rPr>
                <a:t>OTHER PAGES</a:t>
              </a:r>
            </a:p>
          </p:txBody>
        </p:sp>
      </p:grpSp>
      <p:pic>
        <p:nvPicPr>
          <p:cNvPr id="19" name="Picture 18">
            <a:extLst>
              <a:ext uri="{FF2B5EF4-FFF2-40B4-BE49-F238E27FC236}">
                <a16:creationId xmlns:a16="http://schemas.microsoft.com/office/drawing/2014/main" id="{E079238E-D882-839F-AB30-EC2FED4B61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pic>
        <p:nvPicPr>
          <p:cNvPr id="25" name="Picture 24">
            <a:extLst>
              <a:ext uri="{FF2B5EF4-FFF2-40B4-BE49-F238E27FC236}">
                <a16:creationId xmlns:a16="http://schemas.microsoft.com/office/drawing/2014/main" id="{9ADD46B8-6DB8-F794-827F-A2AF1291E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2121938"/>
            <a:ext cx="6457950" cy="3703320"/>
          </a:xfrm>
          <a:prstGeom prst="rect">
            <a:avLst/>
          </a:prstGeom>
        </p:spPr>
      </p:pic>
      <p:pic>
        <p:nvPicPr>
          <p:cNvPr id="27" name="Picture 26">
            <a:extLst>
              <a:ext uri="{FF2B5EF4-FFF2-40B4-BE49-F238E27FC236}">
                <a16:creationId xmlns:a16="http://schemas.microsoft.com/office/drawing/2014/main" id="{2B44B15C-0702-032A-8CDF-085A2679A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5200" y="2215194"/>
            <a:ext cx="6459220" cy="3703320"/>
          </a:xfrm>
          <a:prstGeom prst="rect">
            <a:avLst/>
          </a:prstGeom>
        </p:spPr>
      </p:pic>
      <p:pic>
        <p:nvPicPr>
          <p:cNvPr id="28" name="Picture 27">
            <a:extLst>
              <a:ext uri="{FF2B5EF4-FFF2-40B4-BE49-F238E27FC236}">
                <a16:creationId xmlns:a16="http://schemas.microsoft.com/office/drawing/2014/main" id="{B1B77044-FC94-D36B-786C-AB0C90C22C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1400" y="6213815"/>
            <a:ext cx="6457950" cy="3620135"/>
          </a:xfrm>
          <a:prstGeom prst="rect">
            <a:avLst/>
          </a:prstGeom>
        </p:spPr>
      </p:pic>
      <p:pic>
        <p:nvPicPr>
          <p:cNvPr id="29" name="Picture 28">
            <a:extLst>
              <a:ext uri="{FF2B5EF4-FFF2-40B4-BE49-F238E27FC236}">
                <a16:creationId xmlns:a16="http://schemas.microsoft.com/office/drawing/2014/main" id="{58C14E52-8289-648E-E714-2F632C987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6471" y="6007212"/>
            <a:ext cx="6457949" cy="3826738"/>
          </a:xfrm>
          <a:prstGeom prst="rect">
            <a:avLst/>
          </a:prstGeom>
        </p:spPr>
      </p:pic>
    </p:spTree>
    <p:extLst>
      <p:ext uri="{BB962C8B-B14F-4D97-AF65-F5344CB8AC3E}">
        <p14:creationId xmlns:p14="http://schemas.microsoft.com/office/powerpoint/2010/main" val="234736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21598374" cy="585627"/>
            <a:chOff x="0" y="0"/>
            <a:chExt cx="5688461" cy="154239"/>
          </a:xfrm>
        </p:grpSpPr>
        <p:sp>
          <p:nvSpPr>
            <p:cNvPr id="3" name="Freeform 3"/>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E0B15E"/>
            </a:solidFill>
          </p:spPr>
        </p:sp>
        <p:sp>
          <p:nvSpPr>
            <p:cNvPr id="4" name="TextBox 4"/>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94982" y="404973"/>
            <a:ext cx="21598374" cy="585627"/>
            <a:chOff x="0" y="0"/>
            <a:chExt cx="5688461" cy="154239"/>
          </a:xfrm>
        </p:grpSpPr>
        <p:sp>
          <p:nvSpPr>
            <p:cNvPr id="6" name="Freeform 6"/>
            <p:cNvSpPr/>
            <p:nvPr/>
          </p:nvSpPr>
          <p:spPr>
            <a:xfrm>
              <a:off x="0" y="0"/>
              <a:ext cx="5688461" cy="154239"/>
            </a:xfrm>
            <a:custGeom>
              <a:avLst/>
              <a:gdLst/>
              <a:ahLst/>
              <a:cxnLst/>
              <a:rect l="l" t="t" r="r" b="b"/>
              <a:pathLst>
                <a:path w="5688461" h="154239">
                  <a:moveTo>
                    <a:pt x="0" y="0"/>
                  </a:moveTo>
                  <a:lnTo>
                    <a:pt x="5688461" y="0"/>
                  </a:lnTo>
                  <a:lnTo>
                    <a:pt x="5688461" y="154239"/>
                  </a:lnTo>
                  <a:lnTo>
                    <a:pt x="0" y="154239"/>
                  </a:lnTo>
                  <a:close/>
                </a:path>
              </a:pathLst>
            </a:custGeom>
            <a:solidFill>
              <a:srgbClr val="FFFFFF"/>
            </a:solidFill>
          </p:spPr>
        </p:sp>
        <p:sp>
          <p:nvSpPr>
            <p:cNvPr id="7" name="TextBox 7"/>
            <p:cNvSpPr txBox="1"/>
            <p:nvPr/>
          </p:nvSpPr>
          <p:spPr>
            <a:xfrm>
              <a:off x="0" y="-28575"/>
              <a:ext cx="5688461" cy="182814"/>
            </a:xfrm>
            <a:prstGeom prst="rect">
              <a:avLst/>
            </a:prstGeom>
          </p:spPr>
          <p:txBody>
            <a:bodyPr lIns="50800" tIns="50800" rIns="50800" bIns="50800" rtlCol="0" anchor="ctr"/>
            <a:lstStyle/>
            <a:p>
              <a:pPr algn="ctr">
                <a:lnSpc>
                  <a:spcPts val="2590"/>
                </a:lnSpc>
              </a:pPr>
              <a:endParaRPr/>
            </a:p>
          </p:txBody>
        </p:sp>
      </p:grpSp>
      <p:sp>
        <p:nvSpPr>
          <p:cNvPr id="8" name="Freeform 8"/>
          <p:cNvSpPr/>
          <p:nvPr/>
        </p:nvSpPr>
        <p:spPr>
          <a:xfrm flipH="1">
            <a:off x="-169313" y="-483300"/>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741132" flipH="1">
            <a:off x="-169313" y="7535837"/>
            <a:ext cx="3024000" cy="3024000"/>
          </a:xfrm>
          <a:custGeom>
            <a:avLst/>
            <a:gdLst/>
            <a:ahLst/>
            <a:cxnLst/>
            <a:rect l="l" t="t" r="r" b="b"/>
            <a:pathLst>
              <a:path w="3024000" h="3024000">
                <a:moveTo>
                  <a:pt x="3024000" y="0"/>
                </a:moveTo>
                <a:lnTo>
                  <a:pt x="0" y="0"/>
                </a:lnTo>
                <a:lnTo>
                  <a:pt x="0" y="3024000"/>
                </a:lnTo>
                <a:lnTo>
                  <a:pt x="3024000" y="3024000"/>
                </a:lnTo>
                <a:lnTo>
                  <a:pt x="30240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3289634" y="494613"/>
            <a:ext cx="7139156" cy="826901"/>
            <a:chOff x="0" y="0"/>
            <a:chExt cx="1880272" cy="217785"/>
          </a:xfrm>
        </p:grpSpPr>
        <p:sp>
          <p:nvSpPr>
            <p:cNvPr id="11" name="Freeform 11"/>
            <p:cNvSpPr/>
            <p:nvPr/>
          </p:nvSpPr>
          <p:spPr>
            <a:xfrm>
              <a:off x="0" y="0"/>
              <a:ext cx="1880271" cy="217785"/>
            </a:xfrm>
            <a:custGeom>
              <a:avLst/>
              <a:gdLst/>
              <a:ahLst/>
              <a:cxnLst/>
              <a:rect l="l" t="t" r="r" b="b"/>
              <a:pathLst>
                <a:path w="1880271" h="217785">
                  <a:moveTo>
                    <a:pt x="18435" y="0"/>
                  </a:moveTo>
                  <a:lnTo>
                    <a:pt x="1861836" y="0"/>
                  </a:lnTo>
                  <a:cubicBezTo>
                    <a:pt x="1872018" y="0"/>
                    <a:pt x="1880271" y="8254"/>
                    <a:pt x="1880271" y="18435"/>
                  </a:cubicBezTo>
                  <a:lnTo>
                    <a:pt x="1880271" y="199349"/>
                  </a:lnTo>
                  <a:cubicBezTo>
                    <a:pt x="1880271" y="204239"/>
                    <a:pt x="1878329" y="208928"/>
                    <a:pt x="1874872" y="212385"/>
                  </a:cubicBezTo>
                  <a:cubicBezTo>
                    <a:pt x="1871415" y="215842"/>
                    <a:pt x="1866726" y="217785"/>
                    <a:pt x="1861836" y="217785"/>
                  </a:cubicBezTo>
                  <a:lnTo>
                    <a:pt x="18435" y="217785"/>
                  </a:lnTo>
                  <a:cubicBezTo>
                    <a:pt x="13546" y="217785"/>
                    <a:pt x="8857" y="215842"/>
                    <a:pt x="5400" y="212385"/>
                  </a:cubicBezTo>
                  <a:cubicBezTo>
                    <a:pt x="1942" y="208928"/>
                    <a:pt x="0" y="204239"/>
                    <a:pt x="0" y="199349"/>
                  </a:cubicBezTo>
                  <a:lnTo>
                    <a:pt x="0" y="18435"/>
                  </a:lnTo>
                  <a:cubicBezTo>
                    <a:pt x="0" y="13546"/>
                    <a:pt x="1942" y="8857"/>
                    <a:pt x="5400" y="5400"/>
                  </a:cubicBezTo>
                  <a:cubicBezTo>
                    <a:pt x="8857" y="1942"/>
                    <a:pt x="13546" y="0"/>
                    <a:pt x="18435" y="0"/>
                  </a:cubicBezTo>
                  <a:close/>
                </a:path>
              </a:pathLst>
            </a:custGeom>
            <a:solidFill>
              <a:srgbClr val="FFFFFF"/>
            </a:solidFill>
          </p:spPr>
        </p:sp>
        <p:sp>
          <p:nvSpPr>
            <p:cNvPr id="12" name="TextBox 12"/>
            <p:cNvSpPr txBox="1"/>
            <p:nvPr/>
          </p:nvSpPr>
          <p:spPr>
            <a:xfrm>
              <a:off x="0" y="-28575"/>
              <a:ext cx="1880272" cy="246360"/>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3289634" y="575795"/>
            <a:ext cx="7139156" cy="548155"/>
            <a:chOff x="0" y="0"/>
            <a:chExt cx="1880272" cy="144370"/>
          </a:xfrm>
        </p:grpSpPr>
        <p:sp>
          <p:nvSpPr>
            <p:cNvPr id="14" name="Freeform 14"/>
            <p:cNvSpPr/>
            <p:nvPr/>
          </p:nvSpPr>
          <p:spPr>
            <a:xfrm>
              <a:off x="0" y="0"/>
              <a:ext cx="1880271" cy="144370"/>
            </a:xfrm>
            <a:custGeom>
              <a:avLst/>
              <a:gdLst/>
              <a:ahLst/>
              <a:cxnLst/>
              <a:rect l="l" t="t" r="r" b="b"/>
              <a:pathLst>
                <a:path w="1880271" h="144370">
                  <a:moveTo>
                    <a:pt x="18435" y="0"/>
                  </a:moveTo>
                  <a:lnTo>
                    <a:pt x="1861836" y="0"/>
                  </a:lnTo>
                  <a:cubicBezTo>
                    <a:pt x="1872018" y="0"/>
                    <a:pt x="1880271" y="8254"/>
                    <a:pt x="1880271" y="18435"/>
                  </a:cubicBezTo>
                  <a:lnTo>
                    <a:pt x="1880271" y="125935"/>
                  </a:lnTo>
                  <a:cubicBezTo>
                    <a:pt x="1880271" y="130824"/>
                    <a:pt x="1878329" y="135513"/>
                    <a:pt x="1874872" y="138971"/>
                  </a:cubicBezTo>
                  <a:cubicBezTo>
                    <a:pt x="1871415" y="142428"/>
                    <a:pt x="1866726" y="144370"/>
                    <a:pt x="1861836" y="144370"/>
                  </a:cubicBezTo>
                  <a:lnTo>
                    <a:pt x="18435" y="144370"/>
                  </a:lnTo>
                  <a:cubicBezTo>
                    <a:pt x="13546" y="144370"/>
                    <a:pt x="8857" y="142428"/>
                    <a:pt x="5400" y="138971"/>
                  </a:cubicBezTo>
                  <a:cubicBezTo>
                    <a:pt x="1942" y="135513"/>
                    <a:pt x="0" y="130824"/>
                    <a:pt x="0" y="125935"/>
                  </a:cubicBezTo>
                  <a:lnTo>
                    <a:pt x="0" y="18435"/>
                  </a:lnTo>
                  <a:cubicBezTo>
                    <a:pt x="0" y="13546"/>
                    <a:pt x="1942" y="8857"/>
                    <a:pt x="5400" y="5400"/>
                  </a:cubicBezTo>
                  <a:cubicBezTo>
                    <a:pt x="8857" y="1942"/>
                    <a:pt x="13546" y="0"/>
                    <a:pt x="18435" y="0"/>
                  </a:cubicBezTo>
                  <a:close/>
                </a:path>
              </a:pathLst>
            </a:custGeom>
            <a:solidFill>
              <a:srgbClr val="E0B15E"/>
            </a:solidFill>
          </p:spPr>
        </p:sp>
        <p:sp>
          <p:nvSpPr>
            <p:cNvPr id="15" name="TextBox 15"/>
            <p:cNvSpPr txBox="1"/>
            <p:nvPr/>
          </p:nvSpPr>
          <p:spPr>
            <a:xfrm>
              <a:off x="0" y="-28575"/>
              <a:ext cx="1880272" cy="172945"/>
            </a:xfrm>
            <a:prstGeom prst="rect">
              <a:avLst/>
            </a:prstGeom>
          </p:spPr>
          <p:txBody>
            <a:bodyPr lIns="50800" tIns="50800" rIns="50800" bIns="50800" rtlCol="0" anchor="ctr"/>
            <a:lstStyle/>
            <a:p>
              <a:pPr algn="ctr">
                <a:lnSpc>
                  <a:spcPts val="2590"/>
                </a:lnSpc>
              </a:pPr>
              <a:endParaRPr/>
            </a:p>
          </p:txBody>
        </p:sp>
      </p:grpSp>
      <p:grpSp>
        <p:nvGrpSpPr>
          <p:cNvPr id="16" name="Group 16"/>
          <p:cNvGrpSpPr/>
          <p:nvPr/>
        </p:nvGrpSpPr>
        <p:grpSpPr>
          <a:xfrm>
            <a:off x="3289634" y="429153"/>
            <a:ext cx="7509553" cy="1185174"/>
            <a:chOff x="0" y="0"/>
            <a:chExt cx="1977825" cy="312145"/>
          </a:xfrm>
        </p:grpSpPr>
        <p:sp>
          <p:nvSpPr>
            <p:cNvPr id="17" name="Freeform 17"/>
            <p:cNvSpPr/>
            <p:nvPr/>
          </p:nvSpPr>
          <p:spPr>
            <a:xfrm>
              <a:off x="0" y="0"/>
              <a:ext cx="1977825" cy="312145"/>
            </a:xfrm>
            <a:custGeom>
              <a:avLst/>
              <a:gdLst/>
              <a:ahLst/>
              <a:cxnLst/>
              <a:rect l="l" t="t" r="r" b="b"/>
              <a:pathLst>
                <a:path w="1977825" h="312145">
                  <a:moveTo>
                    <a:pt x="38145" y="0"/>
                  </a:moveTo>
                  <a:lnTo>
                    <a:pt x="1939680" y="0"/>
                  </a:lnTo>
                  <a:cubicBezTo>
                    <a:pt x="1960747" y="0"/>
                    <a:pt x="1977825" y="17078"/>
                    <a:pt x="1977825" y="38145"/>
                  </a:cubicBezTo>
                  <a:lnTo>
                    <a:pt x="1977825" y="274000"/>
                  </a:lnTo>
                  <a:cubicBezTo>
                    <a:pt x="1977825" y="295067"/>
                    <a:pt x="1960747" y="312145"/>
                    <a:pt x="1939680" y="312145"/>
                  </a:cubicBezTo>
                  <a:lnTo>
                    <a:pt x="38145" y="312145"/>
                  </a:lnTo>
                  <a:cubicBezTo>
                    <a:pt x="17078" y="312145"/>
                    <a:pt x="0" y="295067"/>
                    <a:pt x="0" y="274000"/>
                  </a:cubicBezTo>
                  <a:lnTo>
                    <a:pt x="0" y="38145"/>
                  </a:lnTo>
                  <a:cubicBezTo>
                    <a:pt x="0" y="17078"/>
                    <a:pt x="17078" y="0"/>
                    <a:pt x="38145" y="0"/>
                  </a:cubicBezTo>
                  <a:close/>
                </a:path>
              </a:pathLst>
            </a:custGeom>
            <a:solidFill>
              <a:srgbClr val="000000">
                <a:alpha val="0"/>
              </a:srgbClr>
            </a:solidFill>
            <a:ln cap="rnd">
              <a:noFill/>
              <a:prstDash val="solid"/>
              <a:round/>
            </a:ln>
          </p:spPr>
        </p:sp>
        <p:sp>
          <p:nvSpPr>
            <p:cNvPr id="18" name="TextBox 18"/>
            <p:cNvSpPr txBox="1"/>
            <p:nvPr/>
          </p:nvSpPr>
          <p:spPr>
            <a:xfrm>
              <a:off x="0" y="-66675"/>
              <a:ext cx="1977825" cy="378820"/>
            </a:xfrm>
            <a:prstGeom prst="rect">
              <a:avLst/>
            </a:prstGeom>
          </p:spPr>
          <p:txBody>
            <a:bodyPr lIns="215900" tIns="215900" rIns="215900" bIns="215900" rtlCol="0" anchor="ctr"/>
            <a:lstStyle/>
            <a:p>
              <a:pPr marL="0" lvl="0" indent="0" algn="ctr">
                <a:lnSpc>
                  <a:spcPts val="5179"/>
                </a:lnSpc>
                <a:spcBef>
                  <a:spcPct val="0"/>
                </a:spcBef>
              </a:pPr>
              <a:r>
                <a:rPr lang="en-US" sz="3699" dirty="0">
                  <a:solidFill>
                    <a:srgbClr val="2B1511"/>
                  </a:solidFill>
                  <a:latin typeface="Canva Sans Bold"/>
                </a:rPr>
                <a:t>FALL DETECTION PAGE</a:t>
              </a:r>
            </a:p>
          </p:txBody>
        </p:sp>
      </p:grpSp>
      <p:pic>
        <p:nvPicPr>
          <p:cNvPr id="21" name="Picture 20">
            <a:extLst>
              <a:ext uri="{FF2B5EF4-FFF2-40B4-BE49-F238E27FC236}">
                <a16:creationId xmlns:a16="http://schemas.microsoft.com/office/drawing/2014/main" id="{93FEBDE7-39D6-900B-689C-3A3508471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341178"/>
            <a:ext cx="10668000" cy="5934495"/>
          </a:xfrm>
          <a:prstGeom prst="rect">
            <a:avLst/>
          </a:prstGeom>
        </p:spPr>
      </p:pic>
      <p:pic>
        <p:nvPicPr>
          <p:cNvPr id="22" name="Picture 21">
            <a:extLst>
              <a:ext uri="{FF2B5EF4-FFF2-40B4-BE49-F238E27FC236}">
                <a16:creationId xmlns:a16="http://schemas.microsoft.com/office/drawing/2014/main" id="{65E87FFD-156E-9047-972B-EDFC2BF71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4287" y="6537678"/>
            <a:ext cx="5865495" cy="3475990"/>
          </a:xfrm>
          <a:prstGeom prst="rect">
            <a:avLst/>
          </a:prstGeom>
        </p:spPr>
      </p:pic>
      <p:pic>
        <p:nvPicPr>
          <p:cNvPr id="19" name="Picture 18">
            <a:extLst>
              <a:ext uri="{FF2B5EF4-FFF2-40B4-BE49-F238E27FC236}">
                <a16:creationId xmlns:a16="http://schemas.microsoft.com/office/drawing/2014/main" id="{72E1C5B3-6649-8F1D-6565-323BA015EF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56" y="9723097"/>
            <a:ext cx="2869486" cy="2674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3782168" y="-2619836"/>
            <a:ext cx="8477692" cy="84776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5" name="Group 5"/>
          <p:cNvGrpSpPr/>
          <p:nvPr/>
        </p:nvGrpSpPr>
        <p:grpSpPr>
          <a:xfrm>
            <a:off x="2170699" y="1518272"/>
            <a:ext cx="14494347" cy="6712756"/>
            <a:chOff x="0" y="0"/>
            <a:chExt cx="3817441" cy="1767969"/>
          </a:xfrm>
        </p:grpSpPr>
        <p:sp>
          <p:nvSpPr>
            <p:cNvPr id="6" name="Freeform 6"/>
            <p:cNvSpPr/>
            <p:nvPr/>
          </p:nvSpPr>
          <p:spPr>
            <a:xfrm>
              <a:off x="0" y="0"/>
              <a:ext cx="3817441" cy="1767969"/>
            </a:xfrm>
            <a:custGeom>
              <a:avLst/>
              <a:gdLst/>
              <a:ahLst/>
              <a:cxnLst/>
              <a:rect l="l" t="t" r="r" b="b"/>
              <a:pathLst>
                <a:path w="3817441" h="1767969">
                  <a:moveTo>
                    <a:pt x="6410" y="0"/>
                  </a:moveTo>
                  <a:lnTo>
                    <a:pt x="3811032" y="0"/>
                  </a:lnTo>
                  <a:cubicBezTo>
                    <a:pt x="3814572" y="0"/>
                    <a:pt x="3817441" y="2870"/>
                    <a:pt x="3817441" y="6410"/>
                  </a:cubicBezTo>
                  <a:lnTo>
                    <a:pt x="3817441" y="1761559"/>
                  </a:lnTo>
                  <a:cubicBezTo>
                    <a:pt x="3817441" y="1765099"/>
                    <a:pt x="3814572" y="1767969"/>
                    <a:pt x="3811032" y="1767969"/>
                  </a:cubicBezTo>
                  <a:lnTo>
                    <a:pt x="6410" y="1767969"/>
                  </a:lnTo>
                  <a:cubicBezTo>
                    <a:pt x="2870" y="1767969"/>
                    <a:pt x="0" y="1765099"/>
                    <a:pt x="0" y="1761559"/>
                  </a:cubicBezTo>
                  <a:lnTo>
                    <a:pt x="0" y="6410"/>
                  </a:lnTo>
                  <a:cubicBezTo>
                    <a:pt x="0" y="2870"/>
                    <a:pt x="2870" y="0"/>
                    <a:pt x="6410" y="0"/>
                  </a:cubicBezTo>
                  <a:close/>
                </a:path>
              </a:pathLst>
            </a:custGeom>
            <a:solidFill>
              <a:srgbClr val="000000">
                <a:alpha val="0"/>
              </a:srgbClr>
            </a:solidFill>
            <a:ln cap="sq">
              <a:noFill/>
              <a:prstDash val="solid"/>
              <a:miter/>
            </a:ln>
          </p:spPr>
        </p:sp>
        <p:sp>
          <p:nvSpPr>
            <p:cNvPr id="7" name="TextBox 7"/>
            <p:cNvSpPr txBox="1"/>
            <p:nvPr/>
          </p:nvSpPr>
          <p:spPr>
            <a:xfrm>
              <a:off x="0" y="-247650"/>
              <a:ext cx="3817441" cy="2015619"/>
            </a:xfrm>
            <a:prstGeom prst="rect">
              <a:avLst/>
            </a:prstGeom>
          </p:spPr>
          <p:txBody>
            <a:bodyPr lIns="215900" tIns="215900" rIns="215900" bIns="215900" rtlCol="0" anchor="ctr"/>
            <a:lstStyle/>
            <a:p>
              <a:pPr marL="0" lvl="0" indent="0" algn="ctr">
                <a:lnSpc>
                  <a:spcPts val="18199"/>
                </a:lnSpc>
                <a:spcBef>
                  <a:spcPct val="0"/>
                </a:spcBef>
              </a:pPr>
              <a:r>
                <a:rPr lang="en-US" sz="12999">
                  <a:solidFill>
                    <a:srgbClr val="2B1511"/>
                  </a:solidFill>
                  <a:latin typeface="DM Sans Bold"/>
                </a:rPr>
                <a:t>THANK YOU</a:t>
              </a:r>
            </a:p>
          </p:txBody>
        </p:sp>
      </p:grpSp>
      <p:grpSp>
        <p:nvGrpSpPr>
          <p:cNvPr id="8" name="Group 8"/>
          <p:cNvGrpSpPr/>
          <p:nvPr/>
        </p:nvGrpSpPr>
        <p:grpSpPr>
          <a:xfrm>
            <a:off x="15848734" y="8098728"/>
            <a:ext cx="3616106" cy="361610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320130" y="5681158"/>
            <a:ext cx="4918723" cy="4034342"/>
            <a:chOff x="0" y="0"/>
            <a:chExt cx="1295466" cy="1062543"/>
          </a:xfrm>
        </p:grpSpPr>
        <p:sp>
          <p:nvSpPr>
            <p:cNvPr id="3" name="Freeform 3"/>
            <p:cNvSpPr/>
            <p:nvPr/>
          </p:nvSpPr>
          <p:spPr>
            <a:xfrm>
              <a:off x="0" y="0"/>
              <a:ext cx="1295466" cy="1062543"/>
            </a:xfrm>
            <a:custGeom>
              <a:avLst/>
              <a:gdLst/>
              <a:ahLst/>
              <a:cxnLst/>
              <a:rect l="l" t="t" r="r" b="b"/>
              <a:pathLst>
                <a:path w="1295466" h="1062543">
                  <a:moveTo>
                    <a:pt x="17314" y="0"/>
                  </a:moveTo>
                  <a:lnTo>
                    <a:pt x="1278152" y="0"/>
                  </a:lnTo>
                  <a:cubicBezTo>
                    <a:pt x="1287715" y="0"/>
                    <a:pt x="1295466" y="7752"/>
                    <a:pt x="1295466" y="17314"/>
                  </a:cubicBezTo>
                  <a:lnTo>
                    <a:pt x="1295466" y="1045229"/>
                  </a:lnTo>
                  <a:cubicBezTo>
                    <a:pt x="1295466" y="1054791"/>
                    <a:pt x="1287715" y="1062543"/>
                    <a:pt x="1278152" y="1062543"/>
                  </a:cubicBezTo>
                  <a:lnTo>
                    <a:pt x="17314" y="1062543"/>
                  </a:lnTo>
                  <a:cubicBezTo>
                    <a:pt x="7752" y="1062543"/>
                    <a:pt x="0" y="1054791"/>
                    <a:pt x="0" y="1045229"/>
                  </a:cubicBezTo>
                  <a:lnTo>
                    <a:pt x="0" y="17314"/>
                  </a:lnTo>
                  <a:cubicBezTo>
                    <a:pt x="0" y="7752"/>
                    <a:pt x="7752" y="0"/>
                    <a:pt x="17314" y="0"/>
                  </a:cubicBezTo>
                  <a:close/>
                </a:path>
              </a:pathLst>
            </a:custGeom>
            <a:solidFill>
              <a:srgbClr val="FFFFFF"/>
            </a:solidFill>
          </p:spPr>
        </p:sp>
        <p:sp>
          <p:nvSpPr>
            <p:cNvPr id="4" name="TextBox 4"/>
            <p:cNvSpPr txBox="1"/>
            <p:nvPr/>
          </p:nvSpPr>
          <p:spPr>
            <a:xfrm>
              <a:off x="0" y="-28575"/>
              <a:ext cx="1295466" cy="109111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rot="-10800000">
            <a:off x="1320130" y="4722540"/>
            <a:ext cx="4918723" cy="1473374"/>
            <a:chOff x="0" y="0"/>
            <a:chExt cx="1073340" cy="321513"/>
          </a:xfrm>
        </p:grpSpPr>
        <p:sp>
          <p:nvSpPr>
            <p:cNvPr id="6" name="Freeform 6"/>
            <p:cNvSpPr/>
            <p:nvPr/>
          </p:nvSpPr>
          <p:spPr>
            <a:xfrm>
              <a:off x="0" y="0"/>
              <a:ext cx="1073340" cy="321513"/>
            </a:xfrm>
            <a:custGeom>
              <a:avLst/>
              <a:gdLst/>
              <a:ahLst/>
              <a:cxnLst/>
              <a:rect l="l" t="t" r="r" b="b"/>
              <a:pathLst>
                <a:path w="1073340" h="321513">
                  <a:moveTo>
                    <a:pt x="1073340" y="0"/>
                  </a:moveTo>
                  <a:lnTo>
                    <a:pt x="1073340" y="207213"/>
                  </a:lnTo>
                  <a:lnTo>
                    <a:pt x="536670" y="321513"/>
                  </a:lnTo>
                  <a:lnTo>
                    <a:pt x="0" y="207213"/>
                  </a:lnTo>
                  <a:lnTo>
                    <a:pt x="0" y="0"/>
                  </a:lnTo>
                  <a:lnTo>
                    <a:pt x="1073340" y="0"/>
                  </a:lnTo>
                  <a:close/>
                </a:path>
              </a:pathLst>
            </a:custGeom>
            <a:solidFill>
              <a:srgbClr val="E0B15E"/>
            </a:solidFill>
          </p:spPr>
        </p:sp>
        <p:sp>
          <p:nvSpPr>
            <p:cNvPr id="7" name="TextBox 7"/>
            <p:cNvSpPr txBox="1"/>
            <p:nvPr/>
          </p:nvSpPr>
          <p:spPr>
            <a:xfrm>
              <a:off x="0" y="-28575"/>
              <a:ext cx="1073340" cy="235788"/>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a:off x="4795396" y="450367"/>
            <a:ext cx="8693431" cy="2371561"/>
            <a:chOff x="0" y="0"/>
            <a:chExt cx="2289628" cy="624609"/>
          </a:xfrm>
        </p:grpSpPr>
        <p:sp>
          <p:nvSpPr>
            <p:cNvPr id="9" name="Freeform 9"/>
            <p:cNvSpPr/>
            <p:nvPr/>
          </p:nvSpPr>
          <p:spPr>
            <a:xfrm>
              <a:off x="0" y="0"/>
              <a:ext cx="2289628" cy="624609"/>
            </a:xfrm>
            <a:custGeom>
              <a:avLst/>
              <a:gdLst/>
              <a:ahLst/>
              <a:cxnLst/>
              <a:rect l="l" t="t" r="r" b="b"/>
              <a:pathLst>
                <a:path w="2289628" h="624609">
                  <a:moveTo>
                    <a:pt x="10687" y="0"/>
                  </a:moveTo>
                  <a:lnTo>
                    <a:pt x="2278941" y="0"/>
                  </a:lnTo>
                  <a:cubicBezTo>
                    <a:pt x="2281776" y="0"/>
                    <a:pt x="2284494" y="1126"/>
                    <a:pt x="2286498" y="3130"/>
                  </a:cubicBezTo>
                  <a:cubicBezTo>
                    <a:pt x="2288502" y="5134"/>
                    <a:pt x="2289628" y="7852"/>
                    <a:pt x="2289628" y="10687"/>
                  </a:cubicBezTo>
                  <a:lnTo>
                    <a:pt x="2289628" y="613922"/>
                  </a:lnTo>
                  <a:cubicBezTo>
                    <a:pt x="2289628" y="616756"/>
                    <a:pt x="2288502" y="619475"/>
                    <a:pt x="2286498" y="621479"/>
                  </a:cubicBezTo>
                  <a:cubicBezTo>
                    <a:pt x="2284494" y="623483"/>
                    <a:pt x="2281776" y="624609"/>
                    <a:pt x="2278941" y="624609"/>
                  </a:cubicBezTo>
                  <a:lnTo>
                    <a:pt x="10687" y="624609"/>
                  </a:lnTo>
                  <a:cubicBezTo>
                    <a:pt x="7852" y="624609"/>
                    <a:pt x="5134" y="623483"/>
                    <a:pt x="3130" y="621479"/>
                  </a:cubicBezTo>
                  <a:cubicBezTo>
                    <a:pt x="1126" y="619475"/>
                    <a:pt x="0" y="616756"/>
                    <a:pt x="0" y="613922"/>
                  </a:cubicBezTo>
                  <a:lnTo>
                    <a:pt x="0" y="10687"/>
                  </a:lnTo>
                  <a:cubicBezTo>
                    <a:pt x="0" y="7852"/>
                    <a:pt x="1126" y="5134"/>
                    <a:pt x="3130" y="3130"/>
                  </a:cubicBezTo>
                  <a:cubicBezTo>
                    <a:pt x="5134" y="1126"/>
                    <a:pt x="7852" y="0"/>
                    <a:pt x="10687" y="0"/>
                  </a:cubicBezTo>
                  <a:close/>
                </a:path>
              </a:pathLst>
            </a:custGeom>
            <a:solidFill>
              <a:srgbClr val="FFFFFF"/>
            </a:solidFill>
            <a:ln cap="sq">
              <a:noFill/>
              <a:prstDash val="solid"/>
              <a:miter/>
            </a:ln>
          </p:spPr>
          <p:txBody>
            <a:bodyPr/>
            <a:lstStyle/>
            <a:p>
              <a:endParaRPr lang="en-IN" dirty="0"/>
            </a:p>
          </p:txBody>
        </p:sp>
        <p:sp>
          <p:nvSpPr>
            <p:cNvPr id="10" name="TextBox 10"/>
            <p:cNvSpPr txBox="1"/>
            <p:nvPr/>
          </p:nvSpPr>
          <p:spPr>
            <a:xfrm>
              <a:off x="0" y="-66675"/>
              <a:ext cx="2289628" cy="691284"/>
            </a:xfrm>
            <a:prstGeom prst="rect">
              <a:avLst/>
            </a:prstGeom>
          </p:spPr>
          <p:txBody>
            <a:bodyPr lIns="215900" tIns="215900" rIns="215900" bIns="215900" rtlCol="0" anchor="ctr"/>
            <a:lstStyle/>
            <a:p>
              <a:pPr marL="0" lvl="0" indent="0" algn="ctr">
                <a:lnSpc>
                  <a:spcPts val="5179"/>
                </a:lnSpc>
                <a:spcBef>
                  <a:spcPct val="0"/>
                </a:spcBef>
              </a:pPr>
              <a:r>
                <a:rPr lang="en-US" sz="6000" dirty="0">
                  <a:solidFill>
                    <a:srgbClr val="2B1511"/>
                  </a:solidFill>
                  <a:latin typeface="Canva Sans Bold"/>
                </a:rPr>
                <a:t>WHAT IS PARKINSON’S?</a:t>
              </a:r>
            </a:p>
          </p:txBody>
        </p:sp>
      </p:grpSp>
      <p:grpSp>
        <p:nvGrpSpPr>
          <p:cNvPr id="11" name="Group 11"/>
          <p:cNvGrpSpPr/>
          <p:nvPr/>
        </p:nvGrpSpPr>
        <p:grpSpPr>
          <a:xfrm>
            <a:off x="6682750" y="5681158"/>
            <a:ext cx="4918723" cy="4034342"/>
            <a:chOff x="0" y="0"/>
            <a:chExt cx="1295466" cy="1062543"/>
          </a:xfrm>
        </p:grpSpPr>
        <p:sp>
          <p:nvSpPr>
            <p:cNvPr id="12" name="Freeform 12"/>
            <p:cNvSpPr/>
            <p:nvPr/>
          </p:nvSpPr>
          <p:spPr>
            <a:xfrm>
              <a:off x="0" y="0"/>
              <a:ext cx="1295466" cy="1062543"/>
            </a:xfrm>
            <a:custGeom>
              <a:avLst/>
              <a:gdLst/>
              <a:ahLst/>
              <a:cxnLst/>
              <a:rect l="l" t="t" r="r" b="b"/>
              <a:pathLst>
                <a:path w="1295466" h="1062543">
                  <a:moveTo>
                    <a:pt x="17314" y="0"/>
                  </a:moveTo>
                  <a:lnTo>
                    <a:pt x="1278152" y="0"/>
                  </a:lnTo>
                  <a:cubicBezTo>
                    <a:pt x="1287715" y="0"/>
                    <a:pt x="1295466" y="7752"/>
                    <a:pt x="1295466" y="17314"/>
                  </a:cubicBezTo>
                  <a:lnTo>
                    <a:pt x="1295466" y="1045229"/>
                  </a:lnTo>
                  <a:cubicBezTo>
                    <a:pt x="1295466" y="1054791"/>
                    <a:pt x="1287715" y="1062543"/>
                    <a:pt x="1278152" y="1062543"/>
                  </a:cubicBezTo>
                  <a:lnTo>
                    <a:pt x="17314" y="1062543"/>
                  </a:lnTo>
                  <a:cubicBezTo>
                    <a:pt x="7752" y="1062543"/>
                    <a:pt x="0" y="1054791"/>
                    <a:pt x="0" y="1045229"/>
                  </a:cubicBezTo>
                  <a:lnTo>
                    <a:pt x="0" y="17314"/>
                  </a:lnTo>
                  <a:cubicBezTo>
                    <a:pt x="0" y="7752"/>
                    <a:pt x="7752" y="0"/>
                    <a:pt x="17314" y="0"/>
                  </a:cubicBezTo>
                  <a:close/>
                </a:path>
              </a:pathLst>
            </a:custGeom>
            <a:solidFill>
              <a:srgbClr val="FFFFFF"/>
            </a:solidFill>
          </p:spPr>
        </p:sp>
        <p:sp>
          <p:nvSpPr>
            <p:cNvPr id="13" name="TextBox 13"/>
            <p:cNvSpPr txBox="1"/>
            <p:nvPr/>
          </p:nvSpPr>
          <p:spPr>
            <a:xfrm>
              <a:off x="0" y="-28575"/>
              <a:ext cx="1295466" cy="1091118"/>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rot="-10800000">
            <a:off x="6682750" y="4722540"/>
            <a:ext cx="4918723" cy="1473374"/>
            <a:chOff x="0" y="0"/>
            <a:chExt cx="1073340" cy="321513"/>
          </a:xfrm>
        </p:grpSpPr>
        <p:sp>
          <p:nvSpPr>
            <p:cNvPr id="15" name="Freeform 15"/>
            <p:cNvSpPr/>
            <p:nvPr/>
          </p:nvSpPr>
          <p:spPr>
            <a:xfrm>
              <a:off x="0" y="0"/>
              <a:ext cx="1073340" cy="321513"/>
            </a:xfrm>
            <a:custGeom>
              <a:avLst/>
              <a:gdLst/>
              <a:ahLst/>
              <a:cxnLst/>
              <a:rect l="l" t="t" r="r" b="b"/>
              <a:pathLst>
                <a:path w="1073340" h="321513">
                  <a:moveTo>
                    <a:pt x="1073340" y="0"/>
                  </a:moveTo>
                  <a:lnTo>
                    <a:pt x="1073340" y="207213"/>
                  </a:lnTo>
                  <a:lnTo>
                    <a:pt x="536670" y="321513"/>
                  </a:lnTo>
                  <a:lnTo>
                    <a:pt x="0" y="207213"/>
                  </a:lnTo>
                  <a:lnTo>
                    <a:pt x="0" y="0"/>
                  </a:lnTo>
                  <a:lnTo>
                    <a:pt x="1073340" y="0"/>
                  </a:lnTo>
                  <a:close/>
                </a:path>
              </a:pathLst>
            </a:custGeom>
            <a:solidFill>
              <a:srgbClr val="E0B15E"/>
            </a:solidFill>
          </p:spPr>
        </p:sp>
        <p:sp>
          <p:nvSpPr>
            <p:cNvPr id="16" name="TextBox 16"/>
            <p:cNvSpPr txBox="1"/>
            <p:nvPr/>
          </p:nvSpPr>
          <p:spPr>
            <a:xfrm>
              <a:off x="0" y="-28575"/>
              <a:ext cx="1073340" cy="235788"/>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12049148" y="5681158"/>
            <a:ext cx="4918723" cy="4034342"/>
            <a:chOff x="0" y="0"/>
            <a:chExt cx="1295466" cy="1062543"/>
          </a:xfrm>
        </p:grpSpPr>
        <p:sp>
          <p:nvSpPr>
            <p:cNvPr id="18" name="Freeform 18"/>
            <p:cNvSpPr/>
            <p:nvPr/>
          </p:nvSpPr>
          <p:spPr>
            <a:xfrm>
              <a:off x="0" y="0"/>
              <a:ext cx="1295466" cy="1062543"/>
            </a:xfrm>
            <a:custGeom>
              <a:avLst/>
              <a:gdLst/>
              <a:ahLst/>
              <a:cxnLst/>
              <a:rect l="l" t="t" r="r" b="b"/>
              <a:pathLst>
                <a:path w="1295466" h="1062543">
                  <a:moveTo>
                    <a:pt x="17314" y="0"/>
                  </a:moveTo>
                  <a:lnTo>
                    <a:pt x="1278152" y="0"/>
                  </a:lnTo>
                  <a:cubicBezTo>
                    <a:pt x="1287715" y="0"/>
                    <a:pt x="1295466" y="7752"/>
                    <a:pt x="1295466" y="17314"/>
                  </a:cubicBezTo>
                  <a:lnTo>
                    <a:pt x="1295466" y="1045229"/>
                  </a:lnTo>
                  <a:cubicBezTo>
                    <a:pt x="1295466" y="1054791"/>
                    <a:pt x="1287715" y="1062543"/>
                    <a:pt x="1278152" y="1062543"/>
                  </a:cubicBezTo>
                  <a:lnTo>
                    <a:pt x="17314" y="1062543"/>
                  </a:lnTo>
                  <a:cubicBezTo>
                    <a:pt x="7752" y="1062543"/>
                    <a:pt x="0" y="1054791"/>
                    <a:pt x="0" y="1045229"/>
                  </a:cubicBezTo>
                  <a:lnTo>
                    <a:pt x="0" y="17314"/>
                  </a:lnTo>
                  <a:cubicBezTo>
                    <a:pt x="0" y="7752"/>
                    <a:pt x="7752" y="0"/>
                    <a:pt x="17314" y="0"/>
                  </a:cubicBezTo>
                  <a:close/>
                </a:path>
              </a:pathLst>
            </a:custGeom>
            <a:solidFill>
              <a:srgbClr val="FFFFFF"/>
            </a:solidFill>
          </p:spPr>
        </p:sp>
        <p:sp>
          <p:nvSpPr>
            <p:cNvPr id="19" name="TextBox 19"/>
            <p:cNvSpPr txBox="1"/>
            <p:nvPr/>
          </p:nvSpPr>
          <p:spPr>
            <a:xfrm>
              <a:off x="0" y="-28575"/>
              <a:ext cx="1295466" cy="1091118"/>
            </a:xfrm>
            <a:prstGeom prst="rect">
              <a:avLst/>
            </a:prstGeom>
          </p:spPr>
          <p:txBody>
            <a:bodyPr lIns="50800" tIns="50800" rIns="50800" bIns="50800" rtlCol="0" anchor="ctr"/>
            <a:lstStyle/>
            <a:p>
              <a:pPr algn="ctr">
                <a:lnSpc>
                  <a:spcPts val="2590"/>
                </a:lnSpc>
              </a:pPr>
              <a:endParaRPr/>
            </a:p>
          </p:txBody>
        </p:sp>
      </p:grpSp>
      <p:grpSp>
        <p:nvGrpSpPr>
          <p:cNvPr id="20" name="Group 20"/>
          <p:cNvGrpSpPr/>
          <p:nvPr/>
        </p:nvGrpSpPr>
        <p:grpSpPr>
          <a:xfrm rot="-10800000">
            <a:off x="12049148" y="4722540"/>
            <a:ext cx="4918723" cy="1473374"/>
            <a:chOff x="0" y="0"/>
            <a:chExt cx="1073340" cy="321513"/>
          </a:xfrm>
        </p:grpSpPr>
        <p:sp>
          <p:nvSpPr>
            <p:cNvPr id="21" name="Freeform 21"/>
            <p:cNvSpPr/>
            <p:nvPr/>
          </p:nvSpPr>
          <p:spPr>
            <a:xfrm>
              <a:off x="0" y="0"/>
              <a:ext cx="1073340" cy="321513"/>
            </a:xfrm>
            <a:custGeom>
              <a:avLst/>
              <a:gdLst/>
              <a:ahLst/>
              <a:cxnLst/>
              <a:rect l="l" t="t" r="r" b="b"/>
              <a:pathLst>
                <a:path w="1073340" h="321513">
                  <a:moveTo>
                    <a:pt x="1073340" y="0"/>
                  </a:moveTo>
                  <a:lnTo>
                    <a:pt x="1073340" y="207213"/>
                  </a:lnTo>
                  <a:lnTo>
                    <a:pt x="536670" y="321513"/>
                  </a:lnTo>
                  <a:lnTo>
                    <a:pt x="0" y="207213"/>
                  </a:lnTo>
                  <a:lnTo>
                    <a:pt x="0" y="0"/>
                  </a:lnTo>
                  <a:lnTo>
                    <a:pt x="1073340" y="0"/>
                  </a:lnTo>
                  <a:close/>
                </a:path>
              </a:pathLst>
            </a:custGeom>
            <a:solidFill>
              <a:srgbClr val="E0B15E"/>
            </a:solidFill>
          </p:spPr>
        </p:sp>
        <p:sp>
          <p:nvSpPr>
            <p:cNvPr id="22" name="TextBox 22"/>
            <p:cNvSpPr txBox="1"/>
            <p:nvPr/>
          </p:nvSpPr>
          <p:spPr>
            <a:xfrm>
              <a:off x="0" y="-28575"/>
              <a:ext cx="1073340" cy="235788"/>
            </a:xfrm>
            <a:prstGeom prst="rect">
              <a:avLst/>
            </a:prstGeom>
          </p:spPr>
          <p:txBody>
            <a:bodyPr lIns="50800" tIns="50800" rIns="50800" bIns="50800" rtlCol="0" anchor="ctr"/>
            <a:lstStyle/>
            <a:p>
              <a:pPr algn="ctr">
                <a:lnSpc>
                  <a:spcPts val="2590"/>
                </a:lnSpc>
              </a:pPr>
              <a:endParaRPr/>
            </a:p>
          </p:txBody>
        </p:sp>
      </p:grpSp>
      <p:grpSp>
        <p:nvGrpSpPr>
          <p:cNvPr id="23" name="Group 23"/>
          <p:cNvGrpSpPr/>
          <p:nvPr/>
        </p:nvGrpSpPr>
        <p:grpSpPr>
          <a:xfrm>
            <a:off x="14935200" y="8638871"/>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3B2"/>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613155" y="-2146565"/>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1743904" y="5433825"/>
            <a:ext cx="4071174" cy="456600"/>
          </a:xfrm>
          <a:prstGeom prst="rect">
            <a:avLst/>
          </a:prstGeom>
        </p:spPr>
        <p:txBody>
          <a:bodyPr lIns="0" tIns="0" rIns="0" bIns="0" rtlCol="0" anchor="t">
            <a:spAutoFit/>
          </a:bodyPr>
          <a:lstStyle/>
          <a:p>
            <a:pPr algn="ctr">
              <a:lnSpc>
                <a:spcPts val="3709"/>
              </a:lnSpc>
              <a:spcBef>
                <a:spcPct val="0"/>
              </a:spcBef>
            </a:pPr>
            <a:r>
              <a:rPr lang="en-IN" sz="2800" b="1" dirty="0"/>
              <a:t>Motor Symptoms</a:t>
            </a:r>
            <a:endParaRPr lang="en-US" sz="2649" b="1" dirty="0">
              <a:solidFill>
                <a:srgbClr val="000000"/>
              </a:solidFill>
              <a:latin typeface="DM Sans Bold"/>
            </a:endParaRPr>
          </a:p>
        </p:txBody>
      </p:sp>
      <p:sp>
        <p:nvSpPr>
          <p:cNvPr id="31" name="TextBox 31"/>
          <p:cNvSpPr txBox="1"/>
          <p:nvPr/>
        </p:nvSpPr>
        <p:spPr>
          <a:xfrm>
            <a:off x="7024081" y="6605490"/>
            <a:ext cx="4236060" cy="2445991"/>
          </a:xfrm>
          <a:prstGeom prst="rect">
            <a:avLst/>
          </a:prstGeom>
        </p:spPr>
        <p:txBody>
          <a:bodyPr lIns="0" tIns="0" rIns="0" bIns="0" rtlCol="0" anchor="t">
            <a:spAutoFit/>
          </a:bodyPr>
          <a:lstStyle/>
          <a:p>
            <a:pPr marL="456271" lvl="1" indent="-228135">
              <a:lnSpc>
                <a:spcPts val="3170"/>
              </a:lnSpc>
              <a:buFont typeface="Arial"/>
              <a:buChar char="•"/>
            </a:pPr>
            <a:r>
              <a:rPr lang="en-US" sz="2400" dirty="0"/>
              <a:t>It involves the gradual degeneration of dopamine-producing neurons in the substantia nigra, a region of the brain critical for controlling movement.</a:t>
            </a:r>
            <a:endParaRPr lang="en-US" sz="2113" dirty="0">
              <a:solidFill>
                <a:srgbClr val="000000"/>
              </a:solidFill>
              <a:latin typeface="DM Sans"/>
            </a:endParaRPr>
          </a:p>
        </p:txBody>
      </p:sp>
      <p:sp>
        <p:nvSpPr>
          <p:cNvPr id="32" name="TextBox 32"/>
          <p:cNvSpPr txBox="1"/>
          <p:nvPr/>
        </p:nvSpPr>
        <p:spPr>
          <a:xfrm>
            <a:off x="7106524" y="5433825"/>
            <a:ext cx="4071174" cy="456600"/>
          </a:xfrm>
          <a:prstGeom prst="rect">
            <a:avLst/>
          </a:prstGeom>
        </p:spPr>
        <p:txBody>
          <a:bodyPr lIns="0" tIns="0" rIns="0" bIns="0" rtlCol="0" anchor="t">
            <a:spAutoFit/>
          </a:bodyPr>
          <a:lstStyle/>
          <a:p>
            <a:pPr algn="ctr">
              <a:lnSpc>
                <a:spcPts val="3709"/>
              </a:lnSpc>
              <a:spcBef>
                <a:spcPct val="0"/>
              </a:spcBef>
            </a:pPr>
            <a:r>
              <a:rPr lang="en-IN" sz="2800" b="1" dirty="0"/>
              <a:t>Neurodegeneration</a:t>
            </a:r>
            <a:endParaRPr lang="en-US" sz="2649" b="1" dirty="0">
              <a:solidFill>
                <a:srgbClr val="000000"/>
              </a:solidFill>
              <a:latin typeface="DM Sans Bold"/>
            </a:endParaRPr>
          </a:p>
        </p:txBody>
      </p:sp>
      <p:sp>
        <p:nvSpPr>
          <p:cNvPr id="33" name="TextBox 33"/>
          <p:cNvSpPr txBox="1"/>
          <p:nvPr/>
        </p:nvSpPr>
        <p:spPr>
          <a:xfrm>
            <a:off x="12472922" y="5433825"/>
            <a:ext cx="4071174" cy="456600"/>
          </a:xfrm>
          <a:prstGeom prst="rect">
            <a:avLst/>
          </a:prstGeom>
        </p:spPr>
        <p:txBody>
          <a:bodyPr lIns="0" tIns="0" rIns="0" bIns="0" rtlCol="0" anchor="t">
            <a:spAutoFit/>
          </a:bodyPr>
          <a:lstStyle/>
          <a:p>
            <a:pPr algn="ctr">
              <a:lnSpc>
                <a:spcPts val="3709"/>
              </a:lnSpc>
              <a:spcBef>
                <a:spcPct val="0"/>
              </a:spcBef>
            </a:pPr>
            <a:r>
              <a:rPr lang="en-IN" sz="2800" b="1" dirty="0"/>
              <a:t>Non-Motor Symptoms</a:t>
            </a:r>
            <a:endParaRPr lang="en-US" sz="2649" b="1" dirty="0">
              <a:solidFill>
                <a:srgbClr val="000000"/>
              </a:solidFill>
              <a:latin typeface="DM Sans Bold"/>
            </a:endParaRPr>
          </a:p>
        </p:txBody>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12390479" y="6605490"/>
            <a:ext cx="4236060" cy="2856359"/>
          </a:xfrm>
          <a:prstGeom prst="rect">
            <a:avLst/>
          </a:prstGeom>
        </p:spPr>
        <p:txBody>
          <a:bodyPr lIns="0" tIns="0" rIns="0" bIns="0" rtlCol="0" anchor="t">
            <a:spAutoFit/>
          </a:bodyPr>
          <a:lstStyle/>
          <a:p>
            <a:pPr marL="456271" lvl="1" indent="-228135">
              <a:lnSpc>
                <a:spcPts val="3170"/>
              </a:lnSpc>
              <a:buFont typeface="Arial"/>
              <a:buChar char="•"/>
            </a:pPr>
            <a:r>
              <a:rPr lang="en-US" sz="2400" dirty="0"/>
              <a:t>It also includes non-motor symptoms such as depression, cognitive impairment, sleep disturbances, and autonomic dysfunction (e.g., blood pressure regulation and digestion issues).</a:t>
            </a:r>
            <a:endParaRPr lang="en-US" sz="2113" dirty="0">
              <a:solidFill>
                <a:srgbClr val="000000"/>
              </a:solidFill>
              <a:latin typeface="DM Sans"/>
            </a:endParaRPr>
          </a:p>
        </p:txBody>
      </p:sp>
      <p:sp>
        <p:nvSpPr>
          <p:cNvPr id="36" name="TextBox 36"/>
          <p:cNvSpPr txBox="1"/>
          <p:nvPr/>
        </p:nvSpPr>
        <p:spPr>
          <a:xfrm>
            <a:off x="1661461" y="6605490"/>
            <a:ext cx="4236060" cy="2035622"/>
          </a:xfrm>
          <a:prstGeom prst="rect">
            <a:avLst/>
          </a:prstGeom>
        </p:spPr>
        <p:txBody>
          <a:bodyPr lIns="0" tIns="0" rIns="0" bIns="0" rtlCol="0" anchor="t">
            <a:spAutoFit/>
          </a:bodyPr>
          <a:lstStyle/>
          <a:p>
            <a:pPr marL="456271" lvl="1" indent="-228135">
              <a:lnSpc>
                <a:spcPts val="3170"/>
              </a:lnSpc>
              <a:buFont typeface="Arial"/>
              <a:buChar char="•"/>
            </a:pPr>
            <a:r>
              <a:rPr lang="en-US" sz="2400" dirty="0"/>
              <a:t>It primarily affects movement, causing tremors, stiffness, slowness of movement (bradykinesia), and balance problems.</a:t>
            </a:r>
            <a:endParaRPr lang="en-US" sz="2113" dirty="0">
              <a:solidFill>
                <a:srgbClr val="000000"/>
              </a:solidFill>
              <a:latin typeface="DM Sans"/>
            </a:endParaRPr>
          </a:p>
        </p:txBody>
      </p:sp>
      <p:sp>
        <p:nvSpPr>
          <p:cNvPr id="40" name="TextBox 19">
            <a:extLst>
              <a:ext uri="{FF2B5EF4-FFF2-40B4-BE49-F238E27FC236}">
                <a16:creationId xmlns:a16="http://schemas.microsoft.com/office/drawing/2014/main" id="{6C8D23A9-CD1D-C606-7246-2EC2ADF089F1}"/>
              </a:ext>
            </a:extLst>
          </p:cNvPr>
          <p:cNvSpPr txBox="1"/>
          <p:nvPr/>
        </p:nvSpPr>
        <p:spPr>
          <a:xfrm>
            <a:off x="1125241" y="3201335"/>
            <a:ext cx="16272546" cy="1107996"/>
          </a:xfrm>
          <a:prstGeom prst="rect">
            <a:avLst/>
          </a:prstGeom>
        </p:spPr>
        <p:txBody>
          <a:bodyPr wrap="square" lIns="0" tIns="0" rIns="0" bIns="0" rtlCol="0" anchor="t">
            <a:spAutoFit/>
          </a:bodyPr>
          <a:lstStyle/>
          <a:p>
            <a:pPr algn="just"/>
            <a:r>
              <a:rPr lang="en-US" sz="2400" dirty="0"/>
              <a:t>Parkinson's disease is a progressive neurodegenerative disorder that affects movement. It occurs when nerve cells in a part of the brain called the substantia nigra die or become impaired. These nerve cells produce dopamine, a neurotransmitter that helps regulate movement and coordination. As dopamine levels decrease, it leads to the symptoms associated with Parkinson's disease.</a:t>
            </a:r>
          </a:p>
        </p:txBody>
      </p:sp>
      <p:pic>
        <p:nvPicPr>
          <p:cNvPr id="41" name="Picture 40">
            <a:extLst>
              <a:ext uri="{FF2B5EF4-FFF2-40B4-BE49-F238E27FC236}">
                <a16:creationId xmlns:a16="http://schemas.microsoft.com/office/drawing/2014/main" id="{5B51170F-0FFA-0813-2713-6CCA38D49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C4A290A-B0CA-AD1F-3FA5-B9E7F1E5838B}"/>
              </a:ext>
            </a:extLst>
          </p:cNvPr>
          <p:cNvSpPr/>
          <p:nvPr/>
        </p:nvSpPr>
        <p:spPr>
          <a:xfrm>
            <a:off x="152400" y="7541154"/>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ED68011C-4097-8354-DFB3-70169F202EB2}"/>
              </a:ext>
            </a:extLst>
          </p:cNvPr>
          <p:cNvSpPr/>
          <p:nvPr/>
        </p:nvSpPr>
        <p:spPr>
          <a:xfrm>
            <a:off x="7566286" y="7569681"/>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B51278C2-5CDB-DD82-5354-A5DF0FF58334}"/>
              </a:ext>
            </a:extLst>
          </p:cNvPr>
          <p:cNvSpPr/>
          <p:nvPr/>
        </p:nvSpPr>
        <p:spPr>
          <a:xfrm>
            <a:off x="12506097" y="7917307"/>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p:cNvGrpSpPr/>
          <p:nvPr/>
        </p:nvGrpSpPr>
        <p:grpSpPr>
          <a:xfrm rot="-5400000">
            <a:off x="18404677" y="485192"/>
            <a:ext cx="7087456" cy="9767612"/>
            <a:chOff x="0" y="0"/>
            <a:chExt cx="660400" cy="910133"/>
          </a:xfrm>
        </p:grpSpPr>
        <p:sp>
          <p:nvSpPr>
            <p:cNvPr id="3" name="Freeform 3"/>
            <p:cNvSpPr/>
            <p:nvPr/>
          </p:nvSpPr>
          <p:spPr>
            <a:xfrm>
              <a:off x="0" y="0"/>
              <a:ext cx="660400" cy="910133"/>
            </a:xfrm>
            <a:custGeom>
              <a:avLst/>
              <a:gdLst/>
              <a:ahLst/>
              <a:cxnLst/>
              <a:rect l="l" t="t" r="r" b="b"/>
              <a:pathLst>
                <a:path w="660400" h="9101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664"/>
                  </a:cubicBezTo>
                  <a:lnTo>
                    <a:pt x="660400" y="910133"/>
                  </a:lnTo>
                  <a:lnTo>
                    <a:pt x="0" y="910133"/>
                  </a:lnTo>
                  <a:lnTo>
                    <a:pt x="0" y="331094"/>
                  </a:lnTo>
                  <a:cubicBezTo>
                    <a:pt x="1782" y="185660"/>
                    <a:pt x="93019" y="64045"/>
                    <a:pt x="220252" y="19070"/>
                  </a:cubicBezTo>
                  <a:close/>
                </a:path>
              </a:pathLst>
            </a:custGeom>
            <a:solidFill>
              <a:srgbClr val="E0B15E"/>
            </a:solidFill>
          </p:spPr>
        </p:sp>
        <p:sp>
          <p:nvSpPr>
            <p:cNvPr id="4" name="TextBox 4"/>
            <p:cNvSpPr txBox="1"/>
            <p:nvPr/>
          </p:nvSpPr>
          <p:spPr>
            <a:xfrm>
              <a:off x="0" y="98425"/>
              <a:ext cx="660400" cy="81170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403338" y="8658750"/>
            <a:ext cx="3475840" cy="34758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8" name="Group 8"/>
          <p:cNvGrpSpPr/>
          <p:nvPr/>
        </p:nvGrpSpPr>
        <p:grpSpPr>
          <a:xfrm>
            <a:off x="3101714" y="9281076"/>
            <a:ext cx="534212" cy="5342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7" name="Group 17"/>
          <p:cNvGrpSpPr/>
          <p:nvPr/>
        </p:nvGrpSpPr>
        <p:grpSpPr>
          <a:xfrm>
            <a:off x="776139" y="896665"/>
            <a:ext cx="16521261" cy="1808435"/>
            <a:chOff x="0" y="0"/>
            <a:chExt cx="2275790" cy="476296"/>
          </a:xfrm>
          <a:solidFill>
            <a:schemeClr val="bg1"/>
          </a:solidFill>
        </p:grpSpPr>
        <p:sp>
          <p:nvSpPr>
            <p:cNvPr id="18" name="Freeform 18"/>
            <p:cNvSpPr/>
            <p:nvPr/>
          </p:nvSpPr>
          <p:spPr>
            <a:xfrm>
              <a:off x="0" y="0"/>
              <a:ext cx="2275790" cy="476296"/>
            </a:xfrm>
            <a:custGeom>
              <a:avLst/>
              <a:gdLst/>
              <a:ahLst/>
              <a:cxnLst/>
              <a:rect l="l" t="t" r="r" b="b"/>
              <a:pathLst>
                <a:path w="2275790" h="476296">
                  <a:moveTo>
                    <a:pt x="30463" y="0"/>
                  </a:moveTo>
                  <a:lnTo>
                    <a:pt x="2245327" y="0"/>
                  </a:lnTo>
                  <a:cubicBezTo>
                    <a:pt x="2253407" y="0"/>
                    <a:pt x="2261155" y="3209"/>
                    <a:pt x="2266868" y="8922"/>
                  </a:cubicBezTo>
                  <a:cubicBezTo>
                    <a:pt x="2272581" y="14635"/>
                    <a:pt x="2275790" y="22384"/>
                    <a:pt x="2275790" y="30463"/>
                  </a:cubicBezTo>
                  <a:lnTo>
                    <a:pt x="2275790" y="445833"/>
                  </a:lnTo>
                  <a:cubicBezTo>
                    <a:pt x="2275790" y="462657"/>
                    <a:pt x="2262151" y="476296"/>
                    <a:pt x="2245327" y="476296"/>
                  </a:cubicBezTo>
                  <a:lnTo>
                    <a:pt x="30463" y="476296"/>
                  </a:lnTo>
                  <a:cubicBezTo>
                    <a:pt x="22384" y="476296"/>
                    <a:pt x="14635" y="473086"/>
                    <a:pt x="8922" y="467373"/>
                  </a:cubicBezTo>
                  <a:cubicBezTo>
                    <a:pt x="3209" y="461660"/>
                    <a:pt x="0" y="453912"/>
                    <a:pt x="0" y="445833"/>
                  </a:cubicBezTo>
                  <a:lnTo>
                    <a:pt x="0" y="30463"/>
                  </a:lnTo>
                  <a:cubicBezTo>
                    <a:pt x="0" y="22384"/>
                    <a:pt x="3209" y="14635"/>
                    <a:pt x="8922" y="8922"/>
                  </a:cubicBezTo>
                  <a:cubicBezTo>
                    <a:pt x="14635" y="3209"/>
                    <a:pt x="22384" y="0"/>
                    <a:pt x="30463" y="0"/>
                  </a:cubicBezTo>
                  <a:close/>
                </a:path>
              </a:pathLst>
            </a:custGeom>
            <a:grpFill/>
            <a:ln cap="rnd">
              <a:noFill/>
              <a:prstDash val="solid"/>
              <a:round/>
            </a:ln>
          </p:spPr>
          <p:txBody>
            <a:bodyPr/>
            <a:lstStyle/>
            <a:p>
              <a:endParaRPr lang="en-IN" dirty="0"/>
            </a:p>
          </p:txBody>
        </p:sp>
        <p:sp>
          <p:nvSpPr>
            <p:cNvPr id="19" name="TextBox 19"/>
            <p:cNvSpPr txBox="1"/>
            <p:nvPr/>
          </p:nvSpPr>
          <p:spPr>
            <a:xfrm>
              <a:off x="0" y="-28575"/>
              <a:ext cx="2275790" cy="504871"/>
            </a:xfrm>
            <a:prstGeom prst="rect">
              <a:avLst/>
            </a:prstGeom>
            <a:grpFill/>
          </p:spPr>
          <p:txBody>
            <a:bodyPr lIns="50800" tIns="50800" rIns="50800" bIns="50800" rtlCol="0" anchor="ctr"/>
            <a:lstStyle/>
            <a:p>
              <a:pPr marL="0" lvl="0" indent="0" algn="ctr">
                <a:lnSpc>
                  <a:spcPts val="5935"/>
                </a:lnSpc>
                <a:spcBef>
                  <a:spcPct val="0"/>
                </a:spcBef>
              </a:pPr>
              <a:r>
                <a:rPr lang="en-US" sz="5400" b="1" dirty="0"/>
                <a:t>IMPORTANCE OF EARLY DETECTION AND MANAGEMENT</a:t>
              </a:r>
              <a:endParaRPr lang="en-US" sz="4946" b="1" dirty="0">
                <a:solidFill>
                  <a:srgbClr val="2B1511"/>
                </a:solidFill>
                <a:latin typeface="Arimo Bold"/>
              </a:endParaRPr>
            </a:p>
          </p:txBody>
        </p:sp>
      </p:grpSp>
      <p:grpSp>
        <p:nvGrpSpPr>
          <p:cNvPr id="14" name="Group 14"/>
          <p:cNvGrpSpPr/>
          <p:nvPr/>
        </p:nvGrpSpPr>
        <p:grpSpPr>
          <a:xfrm>
            <a:off x="10425671" y="568238"/>
            <a:ext cx="483979" cy="4839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1" name="Group 11"/>
          <p:cNvGrpSpPr/>
          <p:nvPr/>
        </p:nvGrpSpPr>
        <p:grpSpPr>
          <a:xfrm>
            <a:off x="1303886" y="-485017"/>
            <a:ext cx="1537234" cy="1537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sz="2400"/>
            </a:p>
          </p:txBody>
        </p:sp>
      </p:grpSp>
      <p:sp>
        <p:nvSpPr>
          <p:cNvPr id="29" name="Oval 28">
            <a:extLst>
              <a:ext uri="{FF2B5EF4-FFF2-40B4-BE49-F238E27FC236}">
                <a16:creationId xmlns:a16="http://schemas.microsoft.com/office/drawing/2014/main" id="{C9ADB390-FEC9-43A5-3C21-4743A787D54F}"/>
              </a:ext>
            </a:extLst>
          </p:cNvPr>
          <p:cNvSpPr/>
          <p:nvPr/>
        </p:nvSpPr>
        <p:spPr>
          <a:xfrm>
            <a:off x="152400" y="6515100"/>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Slowing Disease Progression</a:t>
            </a:r>
            <a:endParaRPr lang="en-IN" sz="2000" dirty="0"/>
          </a:p>
        </p:txBody>
      </p:sp>
      <p:sp>
        <p:nvSpPr>
          <p:cNvPr id="55" name="Rectangle 54">
            <a:extLst>
              <a:ext uri="{FF2B5EF4-FFF2-40B4-BE49-F238E27FC236}">
                <a16:creationId xmlns:a16="http://schemas.microsoft.com/office/drawing/2014/main" id="{44BBDEEE-14B1-E210-4049-30D9C5820B80}"/>
              </a:ext>
            </a:extLst>
          </p:cNvPr>
          <p:cNvSpPr/>
          <p:nvPr/>
        </p:nvSpPr>
        <p:spPr>
          <a:xfrm>
            <a:off x="10058709" y="4493154"/>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06B38BD4-A1DE-8CED-B928-D84AAD5D521F}"/>
              </a:ext>
            </a:extLst>
          </p:cNvPr>
          <p:cNvSpPr/>
          <p:nvPr/>
        </p:nvSpPr>
        <p:spPr>
          <a:xfrm>
            <a:off x="10058709" y="3534689"/>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Personalized Care Plans</a:t>
            </a:r>
            <a:endParaRPr lang="en-IN" sz="2000" dirty="0"/>
          </a:p>
        </p:txBody>
      </p:sp>
      <p:sp>
        <p:nvSpPr>
          <p:cNvPr id="36" name="Oval 35">
            <a:extLst>
              <a:ext uri="{FF2B5EF4-FFF2-40B4-BE49-F238E27FC236}">
                <a16:creationId xmlns:a16="http://schemas.microsoft.com/office/drawing/2014/main" id="{D570D0A5-F90C-4D8D-4055-2041BE480FCF}"/>
              </a:ext>
            </a:extLst>
          </p:cNvPr>
          <p:cNvSpPr/>
          <p:nvPr/>
        </p:nvSpPr>
        <p:spPr>
          <a:xfrm>
            <a:off x="12506097" y="6900243"/>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Reducing Healthcare Costs</a:t>
            </a:r>
          </a:p>
        </p:txBody>
      </p:sp>
      <p:sp>
        <p:nvSpPr>
          <p:cNvPr id="37" name="Oval 36">
            <a:extLst>
              <a:ext uri="{FF2B5EF4-FFF2-40B4-BE49-F238E27FC236}">
                <a16:creationId xmlns:a16="http://schemas.microsoft.com/office/drawing/2014/main" id="{F777F1D8-B6EB-6293-0514-A2C7EBAA52D9}"/>
              </a:ext>
            </a:extLst>
          </p:cNvPr>
          <p:cNvSpPr/>
          <p:nvPr/>
        </p:nvSpPr>
        <p:spPr>
          <a:xfrm>
            <a:off x="7566286" y="6667500"/>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Psychological Benefit</a:t>
            </a:r>
          </a:p>
        </p:txBody>
      </p:sp>
      <p:sp>
        <p:nvSpPr>
          <p:cNvPr id="57" name="Rectangle 56">
            <a:extLst>
              <a:ext uri="{FF2B5EF4-FFF2-40B4-BE49-F238E27FC236}">
                <a16:creationId xmlns:a16="http://schemas.microsoft.com/office/drawing/2014/main" id="{43419E93-365B-95CD-16AE-9887A475B8CA}"/>
              </a:ext>
            </a:extLst>
          </p:cNvPr>
          <p:cNvSpPr/>
          <p:nvPr/>
        </p:nvSpPr>
        <p:spPr>
          <a:xfrm>
            <a:off x="14805286" y="5600700"/>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F725D1FD-8BA2-2DC4-EC04-228F999295B0}"/>
              </a:ext>
            </a:extLst>
          </p:cNvPr>
          <p:cNvSpPr/>
          <p:nvPr/>
        </p:nvSpPr>
        <p:spPr>
          <a:xfrm>
            <a:off x="14805286" y="4610100"/>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Research and Development</a:t>
            </a:r>
          </a:p>
        </p:txBody>
      </p:sp>
      <p:sp>
        <p:nvSpPr>
          <p:cNvPr id="59" name="Rectangle 58">
            <a:extLst>
              <a:ext uri="{FF2B5EF4-FFF2-40B4-BE49-F238E27FC236}">
                <a16:creationId xmlns:a16="http://schemas.microsoft.com/office/drawing/2014/main" id="{3BD90D50-727D-85F0-800F-1E4819DD4923}"/>
              </a:ext>
            </a:extLst>
          </p:cNvPr>
          <p:cNvSpPr/>
          <p:nvPr/>
        </p:nvSpPr>
        <p:spPr>
          <a:xfrm>
            <a:off x="5051686" y="8836554"/>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552E575-DDAB-FAAE-7CA6-31C6D871BE67}"/>
              </a:ext>
            </a:extLst>
          </p:cNvPr>
          <p:cNvSpPr/>
          <p:nvPr/>
        </p:nvSpPr>
        <p:spPr>
          <a:xfrm>
            <a:off x="5051686" y="7954260"/>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Improving Quality of Life</a:t>
            </a:r>
          </a:p>
        </p:txBody>
      </p:sp>
      <p:pic>
        <p:nvPicPr>
          <p:cNvPr id="62" name="Picture 61">
            <a:extLst>
              <a:ext uri="{FF2B5EF4-FFF2-40B4-BE49-F238E27FC236}">
                <a16:creationId xmlns:a16="http://schemas.microsoft.com/office/drawing/2014/main" id="{6CF105D6-EE5C-76C0-944F-A331684801B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
        <p:nvSpPr>
          <p:cNvPr id="63" name="Rectangle 62">
            <a:extLst>
              <a:ext uri="{FF2B5EF4-FFF2-40B4-BE49-F238E27FC236}">
                <a16:creationId xmlns:a16="http://schemas.microsoft.com/office/drawing/2014/main" id="{7DA33E37-1393-61E4-6D1B-88667BAD36F0}"/>
              </a:ext>
            </a:extLst>
          </p:cNvPr>
          <p:cNvSpPr/>
          <p:nvPr/>
        </p:nvSpPr>
        <p:spPr>
          <a:xfrm>
            <a:off x="2613286" y="5102754"/>
            <a:ext cx="2111114" cy="6898746"/>
          </a:xfrm>
          <a:prstGeom prst="rect">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229BD12-D3FF-6D09-1BF8-89E362AEAC8A}"/>
              </a:ext>
            </a:extLst>
          </p:cNvPr>
          <p:cNvSpPr/>
          <p:nvPr/>
        </p:nvSpPr>
        <p:spPr>
          <a:xfrm>
            <a:off x="2613286" y="4152900"/>
            <a:ext cx="2111114" cy="1916931"/>
          </a:xfrm>
          <a:prstGeom prst="ellipse">
            <a:avLst/>
          </a:prstGeom>
          <a:solidFill>
            <a:srgbClr val="777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Enhanced Treatment Options</a:t>
            </a:r>
          </a:p>
        </p:txBody>
      </p:sp>
    </p:spTree>
    <p:extLst>
      <p:ext uri="{BB962C8B-B14F-4D97-AF65-F5344CB8AC3E}">
        <p14:creationId xmlns:p14="http://schemas.microsoft.com/office/powerpoint/2010/main" val="244676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2380859">
            <a:off x="-1313287" y="7502544"/>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rot="2377137">
            <a:off x="-916789" y="4206328"/>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rot="2377137">
            <a:off x="2864548" y="9671429"/>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11" name="AutoShape 11"/>
          <p:cNvSpPr/>
          <p:nvPr/>
        </p:nvSpPr>
        <p:spPr>
          <a:xfrm flipV="1">
            <a:off x="-2023730" y="7040723"/>
            <a:ext cx="3495899" cy="4260352"/>
          </a:xfrm>
          <a:prstGeom prst="line">
            <a:avLst/>
          </a:prstGeom>
          <a:ln w="85725" cap="rnd">
            <a:solidFill>
              <a:srgbClr val="E0B15E"/>
            </a:solidFill>
            <a:prstDash val="solid"/>
            <a:headEnd type="none" w="sm" len="sm"/>
            <a:tailEnd type="none" w="sm" len="sm"/>
          </a:ln>
        </p:spPr>
      </p:sp>
      <p:grpSp>
        <p:nvGrpSpPr>
          <p:cNvPr id="12" name="Group 12"/>
          <p:cNvGrpSpPr/>
          <p:nvPr/>
        </p:nvGrpSpPr>
        <p:grpSpPr>
          <a:xfrm>
            <a:off x="5272604" y="264183"/>
            <a:ext cx="8004806" cy="1808435"/>
            <a:chOff x="0" y="0"/>
            <a:chExt cx="2108262" cy="476296"/>
          </a:xfrm>
        </p:grpSpPr>
        <p:sp>
          <p:nvSpPr>
            <p:cNvPr id="13" name="Freeform 13"/>
            <p:cNvSpPr/>
            <p:nvPr/>
          </p:nvSpPr>
          <p:spPr>
            <a:xfrm>
              <a:off x="0" y="0"/>
              <a:ext cx="2108262" cy="476296"/>
            </a:xfrm>
            <a:custGeom>
              <a:avLst/>
              <a:gdLst/>
              <a:ahLst/>
              <a:cxnLst/>
              <a:rect l="l" t="t" r="r" b="b"/>
              <a:pathLst>
                <a:path w="2108262" h="476296">
                  <a:moveTo>
                    <a:pt x="32883" y="0"/>
                  </a:moveTo>
                  <a:lnTo>
                    <a:pt x="2075378" y="0"/>
                  </a:lnTo>
                  <a:cubicBezTo>
                    <a:pt x="2093539" y="0"/>
                    <a:pt x="2108262" y="14722"/>
                    <a:pt x="2108262" y="32883"/>
                  </a:cubicBezTo>
                  <a:lnTo>
                    <a:pt x="2108262" y="443412"/>
                  </a:lnTo>
                  <a:cubicBezTo>
                    <a:pt x="2108262" y="461573"/>
                    <a:pt x="2093539" y="476296"/>
                    <a:pt x="2075378" y="476296"/>
                  </a:cubicBezTo>
                  <a:lnTo>
                    <a:pt x="32883" y="476296"/>
                  </a:lnTo>
                  <a:cubicBezTo>
                    <a:pt x="14722" y="476296"/>
                    <a:pt x="0" y="461573"/>
                    <a:pt x="0" y="443412"/>
                  </a:cubicBezTo>
                  <a:lnTo>
                    <a:pt x="0" y="32883"/>
                  </a:lnTo>
                  <a:cubicBezTo>
                    <a:pt x="0" y="14722"/>
                    <a:pt x="14722" y="0"/>
                    <a:pt x="32883" y="0"/>
                  </a:cubicBezTo>
                  <a:close/>
                </a:path>
              </a:pathLst>
            </a:custGeom>
            <a:solidFill>
              <a:srgbClr val="FFFFFF"/>
            </a:solidFill>
            <a:ln cap="rnd">
              <a:noFill/>
              <a:prstDash val="solid"/>
              <a:round/>
            </a:ln>
          </p:spPr>
        </p:sp>
        <p:sp>
          <p:nvSpPr>
            <p:cNvPr id="14" name="TextBox 14"/>
            <p:cNvSpPr txBox="1"/>
            <p:nvPr/>
          </p:nvSpPr>
          <p:spPr>
            <a:xfrm>
              <a:off x="0" y="0"/>
              <a:ext cx="2108262" cy="476296"/>
            </a:xfrm>
            <a:prstGeom prst="rect">
              <a:avLst/>
            </a:prstGeom>
          </p:spPr>
          <p:txBody>
            <a:bodyPr lIns="50800" tIns="50800" rIns="50800" bIns="50800" rtlCol="0" anchor="ctr"/>
            <a:lstStyle/>
            <a:p>
              <a:pPr marL="0" lvl="0" indent="0" algn="ctr">
                <a:lnSpc>
                  <a:spcPts val="5935"/>
                </a:lnSpc>
                <a:spcBef>
                  <a:spcPct val="0"/>
                </a:spcBef>
              </a:pPr>
              <a:r>
                <a:rPr lang="en-US" sz="4946" dirty="0">
                  <a:solidFill>
                    <a:srgbClr val="2B1511"/>
                  </a:solidFill>
                  <a:latin typeface="Canva Sans Bold"/>
                </a:rPr>
                <a:t>PROBLEM STATEMENT</a:t>
              </a:r>
            </a:p>
          </p:txBody>
        </p:sp>
      </p:grpSp>
      <p:sp>
        <p:nvSpPr>
          <p:cNvPr id="15" name="TextBox 15"/>
          <p:cNvSpPr txBox="1"/>
          <p:nvPr/>
        </p:nvSpPr>
        <p:spPr>
          <a:xfrm>
            <a:off x="3115981" y="1995869"/>
            <a:ext cx="13051694" cy="8021235"/>
          </a:xfrm>
          <a:prstGeom prst="rect">
            <a:avLst/>
          </a:prstGeom>
        </p:spPr>
        <p:txBody>
          <a:bodyPr wrap="square" lIns="0" tIns="0" rIns="0" bIns="0" rtlCol="0" anchor="t">
            <a:spAutoFit/>
          </a:bodyPr>
          <a:lstStyle/>
          <a:p>
            <a:pPr algn="just">
              <a:lnSpc>
                <a:spcPts val="3265"/>
              </a:lnSpc>
            </a:pPr>
            <a:r>
              <a:rPr lang="en-US" sz="2400" dirty="0"/>
              <a:t>Parkinson's disease (PD) presents a complex array of symptoms that severely affect the quality of life of individuals afflicted by it. One of the hallmark manifestations of PD is the deterioration of motor function, encompassing a spectrum of issues ranging from tremors and bradykinesia to postural instability and gait disturbances. These motor symptoms often lead to debilitating consequences, including falls, diminished dexterity, and compromised mobility. Among the distinct motor impairments associated with PD, handwriting difficulties, medically termed "</a:t>
            </a:r>
            <a:r>
              <a:rPr lang="en-US" sz="2400" dirty="0" err="1"/>
              <a:t>micrographia</a:t>
            </a:r>
            <a:r>
              <a:rPr lang="en-US" sz="2400" dirty="0"/>
              <a:t>," pose a significant challenge. Handwriting, being a fundamental aspect of communication and daily functioning, becomes progressively impaired as the disease advances. This deterioration not only affects the legibility of written communication but also reflects the underlying motor control deficits and fine motor skill impairments characteristic of PD. Furthermore, speech impairment, commonly referred to as "dysarthria," emerges as another debilitating aspect of PD. Individuals with PD often experience slurred speech, reduced volume, monotone voice, and articulation difficulties, which not only hinder effective communication but also contribute to social withdrawal and diminished quality of life. Moreover, the manifestation of tremors, particularly in the hands and limbs, exacerbates the challenges faced by individuals with PD. Addressing the multifaceted challenges posed by PD requires a comprehensive understanding of the interplay between motor and non-motor symptoms, as well as their impact on daily functioning and quality of life. By elucidating the intricate mechanisms underlying these challenges, advancements in therapeutic interventions, management strategies, and supportive care can be developed to alleviate the burden experienced by individuals living with PD and enhance their overall quality of life. </a:t>
            </a:r>
            <a:endParaRPr lang="en-US" sz="2148" dirty="0">
              <a:solidFill>
                <a:srgbClr val="000000"/>
              </a:solidFill>
              <a:latin typeface="DM Sans"/>
            </a:endParaRPr>
          </a:p>
        </p:txBody>
      </p:sp>
      <p:grpSp>
        <p:nvGrpSpPr>
          <p:cNvPr id="16" name="Group 16"/>
          <p:cNvGrpSpPr/>
          <p:nvPr/>
        </p:nvGrpSpPr>
        <p:grpSpPr>
          <a:xfrm rot="-8419140">
            <a:off x="16781988" y="-3913825"/>
            <a:ext cx="2842082" cy="7253346"/>
            <a:chOff x="0" y="0"/>
            <a:chExt cx="660400" cy="1685423"/>
          </a:xfrm>
        </p:grpSpPr>
        <p:sp>
          <p:nvSpPr>
            <p:cNvPr id="17" name="Freeform 17"/>
            <p:cNvSpPr/>
            <p:nvPr/>
          </p:nvSpPr>
          <p:spPr>
            <a:xfrm>
              <a:off x="0" y="0"/>
              <a:ext cx="660400" cy="1685423"/>
            </a:xfrm>
            <a:custGeom>
              <a:avLst/>
              <a:gdLst/>
              <a:ahLst/>
              <a:cxnLst/>
              <a:rect l="l" t="t" r="r" b="b"/>
              <a:pathLst>
                <a:path w="660400" h="168542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2"/>
              </a:srgbClr>
            </a:solidFill>
          </p:spPr>
        </p:sp>
        <p:sp>
          <p:nvSpPr>
            <p:cNvPr id="18" name="TextBox 18"/>
            <p:cNvSpPr txBox="1"/>
            <p:nvPr/>
          </p:nvSpPr>
          <p:spPr>
            <a:xfrm>
              <a:off x="0" y="98425"/>
              <a:ext cx="660400" cy="1586998"/>
            </a:xfrm>
            <a:prstGeom prst="rect">
              <a:avLst/>
            </a:prstGeom>
          </p:spPr>
          <p:txBody>
            <a:bodyPr lIns="50800" tIns="50800" rIns="50800" bIns="50800" rtlCol="0" anchor="ctr"/>
            <a:lstStyle/>
            <a:p>
              <a:pPr algn="ctr">
                <a:lnSpc>
                  <a:spcPts val="2590"/>
                </a:lnSpc>
              </a:pPr>
              <a:endParaRPr/>
            </a:p>
          </p:txBody>
        </p:sp>
      </p:grpSp>
      <p:grpSp>
        <p:nvGrpSpPr>
          <p:cNvPr id="19" name="Group 19"/>
          <p:cNvGrpSpPr/>
          <p:nvPr/>
        </p:nvGrpSpPr>
        <p:grpSpPr>
          <a:xfrm rot="-8422862">
            <a:off x="18303618" y="-391052"/>
            <a:ext cx="1338510" cy="5875601"/>
            <a:chOff x="0" y="0"/>
            <a:chExt cx="660400" cy="2898930"/>
          </a:xfrm>
        </p:grpSpPr>
        <p:sp>
          <p:nvSpPr>
            <p:cNvPr id="20" name="Freeform 20"/>
            <p:cNvSpPr/>
            <p:nvPr/>
          </p:nvSpPr>
          <p:spPr>
            <a:xfrm>
              <a:off x="0" y="0"/>
              <a:ext cx="660400" cy="2898930"/>
            </a:xfrm>
            <a:custGeom>
              <a:avLst/>
              <a:gdLst/>
              <a:ahLst/>
              <a:cxnLst/>
              <a:rect l="l" t="t" r="r" b="b"/>
              <a:pathLst>
                <a:path w="660400" h="289893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p:spPr>
        </p:sp>
        <p:sp>
          <p:nvSpPr>
            <p:cNvPr id="21" name="TextBox 21"/>
            <p:cNvSpPr txBox="1"/>
            <p:nvPr/>
          </p:nvSpPr>
          <p:spPr>
            <a:xfrm>
              <a:off x="0" y="98425"/>
              <a:ext cx="660400" cy="2800505"/>
            </a:xfrm>
            <a:prstGeom prst="rect">
              <a:avLst/>
            </a:prstGeom>
          </p:spPr>
          <p:txBody>
            <a:bodyPr lIns="50800" tIns="50800" rIns="50800" bIns="50800" rtlCol="0" anchor="ctr"/>
            <a:lstStyle/>
            <a:p>
              <a:pPr algn="ctr">
                <a:lnSpc>
                  <a:spcPts val="2590"/>
                </a:lnSpc>
              </a:pPr>
              <a:endParaRPr/>
            </a:p>
          </p:txBody>
        </p:sp>
      </p:grpSp>
      <p:grpSp>
        <p:nvGrpSpPr>
          <p:cNvPr id="22" name="Group 22"/>
          <p:cNvGrpSpPr/>
          <p:nvPr/>
        </p:nvGrpSpPr>
        <p:grpSpPr>
          <a:xfrm rot="-8422862">
            <a:off x="14997526" y="-558072"/>
            <a:ext cx="411277" cy="1644511"/>
            <a:chOff x="0" y="0"/>
            <a:chExt cx="660400" cy="2640639"/>
          </a:xfrm>
        </p:grpSpPr>
        <p:sp>
          <p:nvSpPr>
            <p:cNvPr id="23" name="Freeform 23"/>
            <p:cNvSpPr/>
            <p:nvPr/>
          </p:nvSpPr>
          <p:spPr>
            <a:xfrm>
              <a:off x="0" y="0"/>
              <a:ext cx="660400" cy="2640639"/>
            </a:xfrm>
            <a:custGeom>
              <a:avLst/>
              <a:gdLst/>
              <a:ahLst/>
              <a:cxnLst/>
              <a:rect l="l" t="t" r="r" b="b"/>
              <a:pathLst>
                <a:path w="660400" h="2640639">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p:spPr>
        </p:sp>
        <p:sp>
          <p:nvSpPr>
            <p:cNvPr id="24" name="TextBox 24"/>
            <p:cNvSpPr txBox="1"/>
            <p:nvPr/>
          </p:nvSpPr>
          <p:spPr>
            <a:xfrm>
              <a:off x="0" y="98425"/>
              <a:ext cx="660400" cy="2542214"/>
            </a:xfrm>
            <a:prstGeom prst="rect">
              <a:avLst/>
            </a:prstGeom>
          </p:spPr>
          <p:txBody>
            <a:bodyPr lIns="50800" tIns="50800" rIns="50800" bIns="50800" rtlCol="0" anchor="ctr"/>
            <a:lstStyle/>
            <a:p>
              <a:pPr algn="ctr">
                <a:lnSpc>
                  <a:spcPts val="2590"/>
                </a:lnSpc>
              </a:pPr>
              <a:endParaRPr/>
            </a:p>
          </p:txBody>
        </p:sp>
      </p:grpSp>
      <p:sp>
        <p:nvSpPr>
          <p:cNvPr id="25" name="AutoShape 25"/>
          <p:cNvSpPr/>
          <p:nvPr/>
        </p:nvSpPr>
        <p:spPr>
          <a:xfrm flipH="1">
            <a:off x="17077631" y="-274996"/>
            <a:ext cx="3190486" cy="3827111"/>
          </a:xfrm>
          <a:prstGeom prst="line">
            <a:avLst/>
          </a:prstGeom>
          <a:ln w="85725" cap="rnd">
            <a:solidFill>
              <a:srgbClr val="E0B15E"/>
            </a:solidFill>
            <a:prstDash val="solid"/>
            <a:headEnd type="none" w="sm" len="sm"/>
            <a:tailEnd type="none" w="sm" len="sm"/>
          </a:ln>
        </p:spPr>
      </p:sp>
      <p:pic>
        <p:nvPicPr>
          <p:cNvPr id="27" name="Picture 26">
            <a:extLst>
              <a:ext uri="{FF2B5EF4-FFF2-40B4-BE49-F238E27FC236}">
                <a16:creationId xmlns:a16="http://schemas.microsoft.com/office/drawing/2014/main" id="{0B3B02FD-3F5F-3010-D7FD-11B838B1F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B15E"/>
        </a:solidFill>
        <a:effectLst/>
      </p:bgPr>
    </p:bg>
    <p:spTree>
      <p:nvGrpSpPr>
        <p:cNvPr id="1" name=""/>
        <p:cNvGrpSpPr/>
        <p:nvPr/>
      </p:nvGrpSpPr>
      <p:grpSpPr>
        <a:xfrm>
          <a:off x="0" y="0"/>
          <a:ext cx="0" cy="0"/>
          <a:chOff x="0" y="0"/>
          <a:chExt cx="0" cy="0"/>
        </a:xfrm>
      </p:grpSpPr>
      <p:grpSp>
        <p:nvGrpSpPr>
          <p:cNvPr id="5" name="Group 5"/>
          <p:cNvGrpSpPr/>
          <p:nvPr/>
        </p:nvGrpSpPr>
        <p:grpSpPr>
          <a:xfrm>
            <a:off x="-2781165" y="-1342412"/>
            <a:ext cx="12607523" cy="126075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11" name="Freeform 11"/>
          <p:cNvSpPr/>
          <p:nvPr/>
        </p:nvSpPr>
        <p:spPr>
          <a:xfrm>
            <a:off x="15652706" y="-1342412"/>
            <a:ext cx="4320933" cy="2371112"/>
          </a:xfrm>
          <a:custGeom>
            <a:avLst/>
            <a:gdLst/>
            <a:ahLst/>
            <a:cxnLst/>
            <a:rect l="l" t="t" r="r" b="b"/>
            <a:pathLst>
              <a:path w="4320933" h="2371112">
                <a:moveTo>
                  <a:pt x="0" y="0"/>
                </a:moveTo>
                <a:lnTo>
                  <a:pt x="4320933" y="0"/>
                </a:lnTo>
                <a:lnTo>
                  <a:pt x="4320933" y="2371112"/>
                </a:lnTo>
                <a:lnTo>
                  <a:pt x="0" y="2371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60469" y="9331122"/>
            <a:ext cx="3924501" cy="2153570"/>
          </a:xfrm>
          <a:custGeom>
            <a:avLst/>
            <a:gdLst/>
            <a:ahLst/>
            <a:cxnLst/>
            <a:rect l="l" t="t" r="r" b="b"/>
            <a:pathLst>
              <a:path w="3924501" h="2153570">
                <a:moveTo>
                  <a:pt x="0" y="0"/>
                </a:moveTo>
                <a:lnTo>
                  <a:pt x="3924501" y="0"/>
                </a:lnTo>
                <a:lnTo>
                  <a:pt x="3924501" y="2153570"/>
                </a:lnTo>
                <a:lnTo>
                  <a:pt x="0" y="215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317813" y="1437436"/>
            <a:ext cx="6538981" cy="770226"/>
          </a:xfrm>
          <a:prstGeom prst="rect">
            <a:avLst/>
          </a:prstGeom>
        </p:spPr>
        <p:txBody>
          <a:bodyPr lIns="0" tIns="0" rIns="0" bIns="0" rtlCol="0" anchor="t">
            <a:spAutoFit/>
          </a:bodyPr>
          <a:lstStyle/>
          <a:p>
            <a:pPr marL="0" lvl="0" indent="0" algn="l">
              <a:lnSpc>
                <a:spcPts val="6035"/>
              </a:lnSpc>
              <a:spcBef>
                <a:spcPct val="0"/>
              </a:spcBef>
            </a:pPr>
            <a:r>
              <a:rPr lang="en-US" sz="5029" dirty="0">
                <a:solidFill>
                  <a:srgbClr val="2B1511"/>
                </a:solidFill>
                <a:latin typeface="Canva Sans Bold"/>
              </a:rPr>
              <a:t>Project Description</a:t>
            </a:r>
          </a:p>
        </p:txBody>
      </p:sp>
      <p:sp>
        <p:nvSpPr>
          <p:cNvPr id="14" name="TextBox 14"/>
          <p:cNvSpPr txBox="1"/>
          <p:nvPr/>
        </p:nvSpPr>
        <p:spPr>
          <a:xfrm>
            <a:off x="304800" y="2545543"/>
            <a:ext cx="8482748" cy="6328464"/>
          </a:xfrm>
          <a:prstGeom prst="rect">
            <a:avLst/>
          </a:prstGeom>
        </p:spPr>
        <p:txBody>
          <a:bodyPr lIns="0" tIns="0" rIns="0" bIns="0" rtlCol="0" anchor="t">
            <a:spAutoFit/>
          </a:bodyPr>
          <a:lstStyle/>
          <a:p>
            <a:pPr algn="justLow">
              <a:lnSpc>
                <a:spcPts val="3280"/>
              </a:lnSpc>
            </a:pPr>
            <a:r>
              <a:rPr lang="en-US" sz="2400" dirty="0"/>
              <a:t>This project seeks to address these limitations by developing an integrated framework that harnesses the power of advanced technologies and methodologies to redefine PD management. By leveraging artificial intelligence (AI), machine learning (ML), and image processing technologies, the goal is to enable early detection, accurate classification, and personalized intervention tailored to the specific needs of each patient. This project aims to provide Enhanced safety and quality of life for individuals with PD through real-time monitoring and fall detection mechanisms. Improved early detection and diagnosis of PD, leading to timely intervention and better outcomes for patients. Develop a comprehensive framework for early detection and personalized management of Parkinson’s disease. Utilize handwriting analysis, voice input analysis, and body movement analysis as primary modalities for PD detection and classification. </a:t>
            </a:r>
            <a:endParaRPr lang="en-US" sz="2158" dirty="0">
              <a:solidFill>
                <a:srgbClr val="000000"/>
              </a:solidFill>
              <a:latin typeface="DM Sans"/>
            </a:endParaRPr>
          </a:p>
        </p:txBody>
      </p:sp>
      <p:grpSp>
        <p:nvGrpSpPr>
          <p:cNvPr id="19" name="Group 18">
            <a:extLst>
              <a:ext uri="{FF2B5EF4-FFF2-40B4-BE49-F238E27FC236}">
                <a16:creationId xmlns:a16="http://schemas.microsoft.com/office/drawing/2014/main" id="{2CC79C2F-B5E1-D549-550A-E55394299BA4}"/>
              </a:ext>
            </a:extLst>
          </p:cNvPr>
          <p:cNvGrpSpPr/>
          <p:nvPr/>
        </p:nvGrpSpPr>
        <p:grpSpPr>
          <a:xfrm rot="19760620">
            <a:off x="11228701" y="2806551"/>
            <a:ext cx="8229902" cy="10432902"/>
            <a:chOff x="10045040" y="2306153"/>
            <a:chExt cx="8229902" cy="10432902"/>
          </a:xfrm>
        </p:grpSpPr>
        <p:sp>
          <p:nvSpPr>
            <p:cNvPr id="9" name="Freeform 9"/>
            <p:cNvSpPr/>
            <p:nvPr/>
          </p:nvSpPr>
          <p:spPr>
            <a:xfrm>
              <a:off x="10045040" y="2306153"/>
              <a:ext cx="8229902" cy="7855129"/>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AEB"/>
            </a:solidFill>
          </p:spPr>
        </p:sp>
        <p:sp>
          <p:nvSpPr>
            <p:cNvPr id="18" name="Rectangle 17">
              <a:extLst>
                <a:ext uri="{FF2B5EF4-FFF2-40B4-BE49-F238E27FC236}">
                  <a16:creationId xmlns:a16="http://schemas.microsoft.com/office/drawing/2014/main" id="{7CFC38D8-CBE4-428E-52F6-5DFFB2423C8A}"/>
                </a:ext>
              </a:extLst>
            </p:cNvPr>
            <p:cNvSpPr/>
            <p:nvPr/>
          </p:nvSpPr>
          <p:spPr>
            <a:xfrm>
              <a:off x="10224855" y="6262055"/>
              <a:ext cx="7884631" cy="6477000"/>
            </a:xfrm>
            <a:prstGeom prst="rect">
              <a:avLst/>
            </a:prstGeom>
            <a:solidFill>
              <a:srgbClr val="FFF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7" name="Picture 16">
            <a:extLst>
              <a:ext uri="{FF2B5EF4-FFF2-40B4-BE49-F238E27FC236}">
                <a16:creationId xmlns:a16="http://schemas.microsoft.com/office/drawing/2014/main" id="{35D5713D-4AF0-47FE-AC8C-E34158543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pic>
        <p:nvPicPr>
          <p:cNvPr id="1026" name="Picture 2" descr="Free Vector | Parkinson disease abstract concept vector illustration.  Parkinson cause and treatment, age depression problem, disease symptoms,  progressive nervous system disorder, tremor abstract metaphor.">
            <a:extLst>
              <a:ext uri="{FF2B5EF4-FFF2-40B4-BE49-F238E27FC236}">
                <a16:creationId xmlns:a16="http://schemas.microsoft.com/office/drawing/2014/main" id="{990E2B04-5605-4CC5-0829-6B3F3EAAC26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12233" y="2788426"/>
            <a:ext cx="7552361" cy="7552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2380859">
            <a:off x="-348192" y="4178814"/>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rot="2377137">
            <a:off x="48306" y="882597"/>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8" name="Group 8"/>
          <p:cNvGrpSpPr/>
          <p:nvPr/>
        </p:nvGrpSpPr>
        <p:grpSpPr>
          <a:xfrm rot="2377137">
            <a:off x="3977393" y="6125320"/>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11" name="AutoShape 11"/>
          <p:cNvSpPr/>
          <p:nvPr/>
        </p:nvSpPr>
        <p:spPr>
          <a:xfrm flipV="1">
            <a:off x="-1058635" y="3716993"/>
            <a:ext cx="3495899" cy="4260352"/>
          </a:xfrm>
          <a:prstGeom prst="line">
            <a:avLst/>
          </a:prstGeom>
          <a:ln w="85725" cap="rnd">
            <a:solidFill>
              <a:srgbClr val="E0B15E"/>
            </a:solidFill>
            <a:prstDash val="solid"/>
            <a:headEnd type="none" w="sm" len="sm"/>
            <a:tailEnd type="none" w="sm" len="sm"/>
          </a:ln>
        </p:spPr>
      </p:sp>
      <p:grpSp>
        <p:nvGrpSpPr>
          <p:cNvPr id="12" name="Group 12"/>
          <p:cNvGrpSpPr/>
          <p:nvPr/>
        </p:nvGrpSpPr>
        <p:grpSpPr>
          <a:xfrm rot="2380859">
            <a:off x="2515033" y="8257395"/>
            <a:ext cx="2842082" cy="7461317"/>
            <a:chOff x="0" y="0"/>
            <a:chExt cx="660400" cy="1733748"/>
          </a:xfrm>
        </p:grpSpPr>
        <p:sp>
          <p:nvSpPr>
            <p:cNvPr id="13" name="Freeform 1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14" name="TextBox 1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rot="2377137">
            <a:off x="2911531" y="4961179"/>
            <a:ext cx="1338510" cy="7384047"/>
            <a:chOff x="0" y="0"/>
            <a:chExt cx="660400" cy="3643174"/>
          </a:xfrm>
        </p:grpSpPr>
        <p:sp>
          <p:nvSpPr>
            <p:cNvPr id="16" name="Freeform 1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17" name="TextBox 17"/>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sp>
        <p:nvSpPr>
          <p:cNvPr id="18" name="AutoShape 18"/>
          <p:cNvSpPr/>
          <p:nvPr/>
        </p:nvSpPr>
        <p:spPr>
          <a:xfrm flipV="1">
            <a:off x="1804590" y="7795574"/>
            <a:ext cx="3495899" cy="4260352"/>
          </a:xfrm>
          <a:prstGeom prst="line">
            <a:avLst/>
          </a:prstGeom>
          <a:ln w="85725" cap="rnd">
            <a:solidFill>
              <a:srgbClr val="E0B15E"/>
            </a:solidFill>
            <a:prstDash val="solid"/>
            <a:headEnd type="none" w="sm" len="sm"/>
            <a:tailEnd type="none" w="sm" len="sm"/>
          </a:ln>
        </p:spPr>
      </p:sp>
      <p:grpSp>
        <p:nvGrpSpPr>
          <p:cNvPr id="19" name="Group 19"/>
          <p:cNvGrpSpPr/>
          <p:nvPr/>
        </p:nvGrpSpPr>
        <p:grpSpPr>
          <a:xfrm rot="2377137">
            <a:off x="5179140" y="8837020"/>
            <a:ext cx="1338510" cy="7384047"/>
            <a:chOff x="0" y="0"/>
            <a:chExt cx="660400" cy="3643174"/>
          </a:xfrm>
        </p:grpSpPr>
        <p:sp>
          <p:nvSpPr>
            <p:cNvPr id="20" name="Freeform 20"/>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21" name="TextBox 21"/>
            <p:cNvSpPr txBox="1"/>
            <p:nvPr/>
          </p:nvSpPr>
          <p:spPr>
            <a:xfrm>
              <a:off x="0" y="98425"/>
              <a:ext cx="660400" cy="3544749"/>
            </a:xfrm>
            <a:prstGeom prst="rect">
              <a:avLst/>
            </a:prstGeom>
          </p:spPr>
          <p:txBody>
            <a:bodyPr lIns="50800" tIns="50800" rIns="50800" bIns="50800" rtlCol="0" anchor="ctr"/>
            <a:lstStyle/>
            <a:p>
              <a:pPr algn="ctr">
                <a:lnSpc>
                  <a:spcPts val="2590"/>
                </a:lnSpc>
              </a:pPr>
              <a:endParaRPr/>
            </a:p>
          </p:txBody>
        </p:sp>
      </p:grpSp>
      <p:grpSp>
        <p:nvGrpSpPr>
          <p:cNvPr id="22" name="Group 22"/>
          <p:cNvGrpSpPr/>
          <p:nvPr/>
        </p:nvGrpSpPr>
        <p:grpSpPr>
          <a:xfrm rot="2380859">
            <a:off x="-950438" y="-2934548"/>
            <a:ext cx="2842082" cy="7461317"/>
            <a:chOff x="0" y="0"/>
            <a:chExt cx="660400" cy="1733748"/>
          </a:xfrm>
        </p:grpSpPr>
        <p:sp>
          <p:nvSpPr>
            <p:cNvPr id="23" name="Freeform 2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24" name="TextBox 24"/>
            <p:cNvSpPr txBox="1"/>
            <p:nvPr/>
          </p:nvSpPr>
          <p:spPr>
            <a:xfrm>
              <a:off x="0" y="98425"/>
              <a:ext cx="660400" cy="1635323"/>
            </a:xfrm>
            <a:prstGeom prst="rect">
              <a:avLst/>
            </a:prstGeom>
          </p:spPr>
          <p:txBody>
            <a:bodyPr lIns="50800" tIns="50800" rIns="50800" bIns="50800" rtlCol="0" anchor="ctr"/>
            <a:lstStyle/>
            <a:p>
              <a:pPr algn="ctr">
                <a:lnSpc>
                  <a:spcPts val="2590"/>
                </a:lnSpc>
              </a:pPr>
              <a:endParaRPr/>
            </a:p>
          </p:txBody>
        </p:sp>
      </p:grpSp>
      <p:grpSp>
        <p:nvGrpSpPr>
          <p:cNvPr id="25" name="Group 25"/>
          <p:cNvGrpSpPr/>
          <p:nvPr/>
        </p:nvGrpSpPr>
        <p:grpSpPr>
          <a:xfrm rot="2377137">
            <a:off x="3375148" y="-988042"/>
            <a:ext cx="411277" cy="2198755"/>
            <a:chOff x="0" y="0"/>
            <a:chExt cx="660400" cy="3530606"/>
          </a:xfrm>
        </p:grpSpPr>
        <p:sp>
          <p:nvSpPr>
            <p:cNvPr id="26" name="Freeform 26"/>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27" name="TextBox 27"/>
            <p:cNvSpPr txBox="1"/>
            <p:nvPr/>
          </p:nvSpPr>
          <p:spPr>
            <a:xfrm>
              <a:off x="0" y="98425"/>
              <a:ext cx="660400" cy="3432181"/>
            </a:xfrm>
            <a:prstGeom prst="rect">
              <a:avLst/>
            </a:prstGeom>
          </p:spPr>
          <p:txBody>
            <a:bodyPr lIns="50800" tIns="50800" rIns="50800" bIns="50800" rtlCol="0" anchor="ctr"/>
            <a:lstStyle/>
            <a:p>
              <a:pPr algn="ctr">
                <a:lnSpc>
                  <a:spcPts val="2590"/>
                </a:lnSpc>
              </a:pPr>
              <a:endParaRPr/>
            </a:p>
          </p:txBody>
        </p:sp>
      </p:grpSp>
      <p:sp>
        <p:nvSpPr>
          <p:cNvPr id="28" name="Freeform 28"/>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95156">
            <a:off x="14074237" y="7160484"/>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1" name="Group 31"/>
          <p:cNvGrpSpPr/>
          <p:nvPr/>
        </p:nvGrpSpPr>
        <p:grpSpPr>
          <a:xfrm>
            <a:off x="5272604" y="264183"/>
            <a:ext cx="12747617" cy="8465337"/>
            <a:chOff x="0" y="0"/>
            <a:chExt cx="3357397" cy="2229554"/>
          </a:xfrm>
        </p:grpSpPr>
        <p:sp>
          <p:nvSpPr>
            <p:cNvPr id="32" name="Freeform 32"/>
            <p:cNvSpPr/>
            <p:nvPr/>
          </p:nvSpPr>
          <p:spPr>
            <a:xfrm>
              <a:off x="0" y="0"/>
              <a:ext cx="3357397" cy="2229554"/>
            </a:xfrm>
            <a:custGeom>
              <a:avLst/>
              <a:gdLst/>
              <a:ahLst/>
              <a:cxnLst/>
              <a:rect l="l" t="t" r="r" b="b"/>
              <a:pathLst>
                <a:path w="3357397" h="2229554">
                  <a:moveTo>
                    <a:pt x="20649" y="0"/>
                  </a:moveTo>
                  <a:lnTo>
                    <a:pt x="3336748" y="0"/>
                  </a:lnTo>
                  <a:cubicBezTo>
                    <a:pt x="3348152" y="0"/>
                    <a:pt x="3357397" y="9245"/>
                    <a:pt x="3357397" y="20649"/>
                  </a:cubicBezTo>
                  <a:lnTo>
                    <a:pt x="3357397" y="2208905"/>
                  </a:lnTo>
                  <a:cubicBezTo>
                    <a:pt x="3357397" y="2220309"/>
                    <a:pt x="3348152" y="2229554"/>
                    <a:pt x="3336748" y="2229554"/>
                  </a:cubicBezTo>
                  <a:lnTo>
                    <a:pt x="20649" y="2229554"/>
                  </a:lnTo>
                  <a:cubicBezTo>
                    <a:pt x="9245" y="2229554"/>
                    <a:pt x="0" y="2220309"/>
                    <a:pt x="0" y="2208905"/>
                  </a:cubicBezTo>
                  <a:lnTo>
                    <a:pt x="0" y="20649"/>
                  </a:lnTo>
                  <a:cubicBezTo>
                    <a:pt x="0" y="9245"/>
                    <a:pt x="9245" y="0"/>
                    <a:pt x="20649" y="0"/>
                  </a:cubicBezTo>
                  <a:close/>
                </a:path>
              </a:pathLst>
            </a:custGeom>
            <a:solidFill>
              <a:srgbClr val="000000">
                <a:alpha val="0"/>
              </a:srgbClr>
            </a:solidFill>
            <a:ln cap="rnd">
              <a:noFill/>
              <a:prstDash val="solid"/>
              <a:round/>
            </a:ln>
          </p:spPr>
        </p:sp>
        <p:sp>
          <p:nvSpPr>
            <p:cNvPr id="33" name="TextBox 33"/>
            <p:cNvSpPr txBox="1"/>
            <p:nvPr/>
          </p:nvSpPr>
          <p:spPr>
            <a:xfrm>
              <a:off x="0" y="-38100"/>
              <a:ext cx="3357397" cy="2267654"/>
            </a:xfrm>
            <a:prstGeom prst="rect">
              <a:avLst/>
            </a:prstGeom>
          </p:spPr>
          <p:txBody>
            <a:bodyPr lIns="50800" tIns="50800" rIns="50800" bIns="50800" rtlCol="0" anchor="ctr"/>
            <a:lstStyle/>
            <a:p>
              <a:pPr>
                <a:lnSpc>
                  <a:spcPts val="12774"/>
                </a:lnSpc>
              </a:pPr>
              <a:r>
                <a:rPr lang="en-US" sz="10645" dirty="0">
                  <a:solidFill>
                    <a:srgbClr val="2B1511"/>
                  </a:solidFill>
                  <a:latin typeface="Arimo Bold"/>
                </a:rPr>
                <a:t>MVP, Technologies &amp; Algorithms</a:t>
              </a:r>
            </a:p>
            <a:p>
              <a:pPr marL="0" lvl="0" indent="0">
                <a:lnSpc>
                  <a:spcPts val="12774"/>
                </a:lnSpc>
                <a:spcBef>
                  <a:spcPct val="0"/>
                </a:spcBef>
              </a:pPr>
              <a:endParaRPr lang="en-US" sz="10645" dirty="0">
                <a:solidFill>
                  <a:srgbClr val="2B1511"/>
                </a:solidFill>
                <a:latin typeface="Arimo Bold"/>
              </a:endParaRPr>
            </a:p>
          </p:txBody>
        </p:sp>
      </p:grpSp>
      <p:pic>
        <p:nvPicPr>
          <p:cNvPr id="34" name="Picture 33">
            <a:extLst>
              <a:ext uri="{FF2B5EF4-FFF2-40B4-BE49-F238E27FC236}">
                <a16:creationId xmlns:a16="http://schemas.microsoft.com/office/drawing/2014/main" id="{DA33C1FB-9A81-AE77-8D2C-734D3CC118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404677" y="485192"/>
            <a:ext cx="7087456" cy="9767612"/>
            <a:chOff x="0" y="0"/>
            <a:chExt cx="660400" cy="910133"/>
          </a:xfrm>
        </p:grpSpPr>
        <p:sp>
          <p:nvSpPr>
            <p:cNvPr id="3" name="Freeform 3"/>
            <p:cNvSpPr/>
            <p:nvPr/>
          </p:nvSpPr>
          <p:spPr>
            <a:xfrm>
              <a:off x="0" y="0"/>
              <a:ext cx="660400" cy="910133"/>
            </a:xfrm>
            <a:custGeom>
              <a:avLst/>
              <a:gdLst/>
              <a:ahLst/>
              <a:cxnLst/>
              <a:rect l="l" t="t" r="r" b="b"/>
              <a:pathLst>
                <a:path w="660400" h="9101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664"/>
                  </a:cubicBezTo>
                  <a:lnTo>
                    <a:pt x="660400" y="910133"/>
                  </a:lnTo>
                  <a:lnTo>
                    <a:pt x="0" y="910133"/>
                  </a:lnTo>
                  <a:lnTo>
                    <a:pt x="0" y="331094"/>
                  </a:lnTo>
                  <a:cubicBezTo>
                    <a:pt x="1782" y="185660"/>
                    <a:pt x="93019" y="64045"/>
                    <a:pt x="220252" y="19070"/>
                  </a:cubicBezTo>
                  <a:close/>
                </a:path>
              </a:pathLst>
            </a:custGeom>
            <a:solidFill>
              <a:srgbClr val="E0B15E"/>
            </a:solidFill>
          </p:spPr>
        </p:sp>
        <p:sp>
          <p:nvSpPr>
            <p:cNvPr id="4" name="TextBox 4"/>
            <p:cNvSpPr txBox="1"/>
            <p:nvPr/>
          </p:nvSpPr>
          <p:spPr>
            <a:xfrm>
              <a:off x="0" y="98425"/>
              <a:ext cx="660400" cy="81170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403338" y="8658750"/>
            <a:ext cx="3475840" cy="34758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8" name="Group 8"/>
          <p:cNvGrpSpPr/>
          <p:nvPr/>
        </p:nvGrpSpPr>
        <p:grpSpPr>
          <a:xfrm>
            <a:off x="3101714" y="9281076"/>
            <a:ext cx="534212" cy="5342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1" name="Group 11"/>
          <p:cNvGrpSpPr/>
          <p:nvPr/>
        </p:nvGrpSpPr>
        <p:grpSpPr>
          <a:xfrm>
            <a:off x="1303886" y="-485017"/>
            <a:ext cx="1537234" cy="1537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4" name="Group 14"/>
          <p:cNvGrpSpPr/>
          <p:nvPr/>
        </p:nvGrpSpPr>
        <p:grpSpPr>
          <a:xfrm>
            <a:off x="10425671" y="568238"/>
            <a:ext cx="483979" cy="4839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7" name="Group 17"/>
          <p:cNvGrpSpPr/>
          <p:nvPr/>
        </p:nvGrpSpPr>
        <p:grpSpPr>
          <a:xfrm>
            <a:off x="776139" y="568238"/>
            <a:ext cx="8640891" cy="1808435"/>
            <a:chOff x="0" y="0"/>
            <a:chExt cx="2275790" cy="476296"/>
          </a:xfrm>
        </p:grpSpPr>
        <p:sp>
          <p:nvSpPr>
            <p:cNvPr id="18" name="Freeform 18"/>
            <p:cNvSpPr/>
            <p:nvPr/>
          </p:nvSpPr>
          <p:spPr>
            <a:xfrm>
              <a:off x="0" y="0"/>
              <a:ext cx="2275790" cy="476296"/>
            </a:xfrm>
            <a:custGeom>
              <a:avLst/>
              <a:gdLst/>
              <a:ahLst/>
              <a:cxnLst/>
              <a:rect l="l" t="t" r="r" b="b"/>
              <a:pathLst>
                <a:path w="2275790" h="476296">
                  <a:moveTo>
                    <a:pt x="30463" y="0"/>
                  </a:moveTo>
                  <a:lnTo>
                    <a:pt x="2245327" y="0"/>
                  </a:lnTo>
                  <a:cubicBezTo>
                    <a:pt x="2253407" y="0"/>
                    <a:pt x="2261155" y="3209"/>
                    <a:pt x="2266868" y="8922"/>
                  </a:cubicBezTo>
                  <a:cubicBezTo>
                    <a:pt x="2272581" y="14635"/>
                    <a:pt x="2275790" y="22384"/>
                    <a:pt x="2275790" y="30463"/>
                  </a:cubicBezTo>
                  <a:lnTo>
                    <a:pt x="2275790" y="445833"/>
                  </a:lnTo>
                  <a:cubicBezTo>
                    <a:pt x="2275790" y="462657"/>
                    <a:pt x="2262151" y="476296"/>
                    <a:pt x="2245327" y="476296"/>
                  </a:cubicBezTo>
                  <a:lnTo>
                    <a:pt x="30463" y="476296"/>
                  </a:lnTo>
                  <a:cubicBezTo>
                    <a:pt x="22384" y="476296"/>
                    <a:pt x="14635" y="473086"/>
                    <a:pt x="8922" y="467373"/>
                  </a:cubicBezTo>
                  <a:cubicBezTo>
                    <a:pt x="3209" y="461660"/>
                    <a:pt x="0" y="453912"/>
                    <a:pt x="0" y="445833"/>
                  </a:cubicBezTo>
                  <a:lnTo>
                    <a:pt x="0" y="30463"/>
                  </a:lnTo>
                  <a:cubicBezTo>
                    <a:pt x="0" y="22384"/>
                    <a:pt x="3209" y="14635"/>
                    <a:pt x="8922" y="8922"/>
                  </a:cubicBezTo>
                  <a:cubicBezTo>
                    <a:pt x="14635" y="3209"/>
                    <a:pt x="22384" y="0"/>
                    <a:pt x="30463" y="0"/>
                  </a:cubicBezTo>
                  <a:close/>
                </a:path>
              </a:pathLst>
            </a:custGeom>
            <a:solidFill>
              <a:srgbClr val="000000">
                <a:alpha val="0"/>
              </a:srgbClr>
            </a:solidFill>
            <a:ln cap="rnd">
              <a:noFill/>
              <a:prstDash val="solid"/>
              <a:round/>
            </a:ln>
          </p:spPr>
        </p:sp>
        <p:sp>
          <p:nvSpPr>
            <p:cNvPr id="19" name="TextBox 19"/>
            <p:cNvSpPr txBox="1"/>
            <p:nvPr/>
          </p:nvSpPr>
          <p:spPr>
            <a:xfrm>
              <a:off x="0" y="-28575"/>
              <a:ext cx="2275790" cy="504871"/>
            </a:xfrm>
            <a:prstGeom prst="rect">
              <a:avLst/>
            </a:prstGeom>
          </p:spPr>
          <p:txBody>
            <a:bodyPr lIns="50800" tIns="50800" rIns="50800" bIns="50800" rtlCol="0" anchor="ctr"/>
            <a:lstStyle/>
            <a:p>
              <a:pPr marL="0" lvl="0" indent="0" algn="ctr">
                <a:lnSpc>
                  <a:spcPts val="5935"/>
                </a:lnSpc>
                <a:spcBef>
                  <a:spcPct val="0"/>
                </a:spcBef>
              </a:pPr>
              <a:r>
                <a:rPr lang="en-US" sz="4946">
                  <a:solidFill>
                    <a:srgbClr val="2B1511"/>
                  </a:solidFill>
                  <a:latin typeface="Arimo Bold"/>
                </a:rPr>
                <a:t>MINIMAL VIABLE PRODUCT</a:t>
              </a:r>
            </a:p>
          </p:txBody>
        </p:sp>
      </p:grpSp>
      <p:sp>
        <p:nvSpPr>
          <p:cNvPr id="21" name="Freeform 21"/>
          <p:cNvSpPr/>
          <p:nvPr/>
        </p:nvSpPr>
        <p:spPr>
          <a:xfrm>
            <a:off x="1341986" y="2855479"/>
            <a:ext cx="1912534" cy="897172"/>
          </a:xfrm>
          <a:custGeom>
            <a:avLst/>
            <a:gdLst/>
            <a:ahLst/>
            <a:cxnLst/>
            <a:rect l="l" t="t" r="r" b="b"/>
            <a:pathLst>
              <a:path w="1912534" h="897172">
                <a:moveTo>
                  <a:pt x="0" y="0"/>
                </a:moveTo>
                <a:lnTo>
                  <a:pt x="1912534" y="0"/>
                </a:lnTo>
                <a:lnTo>
                  <a:pt x="1912534" y="897172"/>
                </a:lnTo>
                <a:lnTo>
                  <a:pt x="0" y="897172"/>
                </a:lnTo>
                <a:lnTo>
                  <a:pt x="0" y="0"/>
                </a:lnTo>
                <a:close/>
              </a:path>
            </a:pathLst>
          </a:custGeom>
          <a:blipFill>
            <a:blip r:embed="rId2"/>
            <a:stretch>
              <a:fillRect r="-342713"/>
            </a:stretch>
          </a:blipFill>
        </p:spPr>
      </p:sp>
      <p:grpSp>
        <p:nvGrpSpPr>
          <p:cNvPr id="22" name="Group 22"/>
          <p:cNvGrpSpPr/>
          <p:nvPr/>
        </p:nvGrpSpPr>
        <p:grpSpPr>
          <a:xfrm>
            <a:off x="2298253" y="2574624"/>
            <a:ext cx="6638928" cy="7240922"/>
            <a:chOff x="0" y="0"/>
            <a:chExt cx="1748524" cy="1907074"/>
          </a:xfrm>
        </p:grpSpPr>
        <p:sp>
          <p:nvSpPr>
            <p:cNvPr id="23" name="Freeform 23"/>
            <p:cNvSpPr/>
            <p:nvPr/>
          </p:nvSpPr>
          <p:spPr>
            <a:xfrm>
              <a:off x="0" y="0"/>
              <a:ext cx="1748524" cy="1907074"/>
            </a:xfrm>
            <a:custGeom>
              <a:avLst/>
              <a:gdLst/>
              <a:ahLst/>
              <a:cxnLst/>
              <a:rect l="l" t="t" r="r" b="b"/>
              <a:pathLst>
                <a:path w="1748524" h="1907074">
                  <a:moveTo>
                    <a:pt x="39649" y="0"/>
                  </a:moveTo>
                  <a:lnTo>
                    <a:pt x="1708875" y="0"/>
                  </a:lnTo>
                  <a:cubicBezTo>
                    <a:pt x="1730773" y="0"/>
                    <a:pt x="1748524" y="17751"/>
                    <a:pt x="1748524" y="39649"/>
                  </a:cubicBezTo>
                  <a:lnTo>
                    <a:pt x="1748524" y="1867426"/>
                  </a:lnTo>
                  <a:cubicBezTo>
                    <a:pt x="1748524" y="1877941"/>
                    <a:pt x="1744347" y="1888026"/>
                    <a:pt x="1736911" y="1895461"/>
                  </a:cubicBezTo>
                  <a:cubicBezTo>
                    <a:pt x="1729476" y="1902897"/>
                    <a:pt x="1719391" y="1907074"/>
                    <a:pt x="1708875" y="1907074"/>
                  </a:cubicBezTo>
                  <a:lnTo>
                    <a:pt x="39649" y="1907074"/>
                  </a:lnTo>
                  <a:cubicBezTo>
                    <a:pt x="17751" y="1907074"/>
                    <a:pt x="0" y="1889323"/>
                    <a:pt x="0" y="1867426"/>
                  </a:cubicBezTo>
                  <a:lnTo>
                    <a:pt x="0" y="39649"/>
                  </a:lnTo>
                  <a:cubicBezTo>
                    <a:pt x="0" y="17751"/>
                    <a:pt x="17751" y="0"/>
                    <a:pt x="39649" y="0"/>
                  </a:cubicBezTo>
                  <a:close/>
                </a:path>
              </a:pathLst>
            </a:custGeom>
            <a:solidFill>
              <a:srgbClr val="000000">
                <a:alpha val="0"/>
              </a:srgbClr>
            </a:solidFill>
            <a:ln cap="rnd">
              <a:noFill/>
              <a:prstDash val="solid"/>
              <a:round/>
            </a:ln>
          </p:spPr>
        </p:sp>
        <p:sp>
          <p:nvSpPr>
            <p:cNvPr id="24" name="TextBox 24"/>
            <p:cNvSpPr txBox="1"/>
            <p:nvPr/>
          </p:nvSpPr>
          <p:spPr>
            <a:xfrm>
              <a:off x="0" y="134710"/>
              <a:ext cx="1748524" cy="1772364"/>
            </a:xfrm>
            <a:prstGeom prst="rect">
              <a:avLst/>
            </a:prstGeom>
          </p:spPr>
          <p:txBody>
            <a:bodyPr lIns="50800" tIns="50800" rIns="50800" bIns="50800" rtlCol="0" anchor="t"/>
            <a:lstStyle/>
            <a:p>
              <a:pPr>
                <a:lnSpc>
                  <a:spcPts val="2879"/>
                </a:lnSpc>
              </a:pPr>
              <a:r>
                <a:rPr lang="en-US" sz="2400" dirty="0">
                  <a:solidFill>
                    <a:srgbClr val="2B1511"/>
                  </a:solidFill>
                  <a:latin typeface="Arimo Bold"/>
                </a:rPr>
                <a:t>HOME PAGE</a:t>
              </a:r>
            </a:p>
            <a:p>
              <a:pPr>
                <a:lnSpc>
                  <a:spcPts val="2879"/>
                </a:lnSpc>
              </a:pPr>
              <a:endParaRPr lang="en-US" sz="2400" dirty="0">
                <a:solidFill>
                  <a:srgbClr val="2B1511"/>
                </a:solidFill>
                <a:latin typeface="Arimo Bold"/>
              </a:endParaRPr>
            </a:p>
            <a:p>
              <a:pPr marL="342900" indent="-342900">
                <a:lnSpc>
                  <a:spcPts val="2879"/>
                </a:lnSpc>
                <a:buFontTx/>
                <a:buChar char="-"/>
              </a:pPr>
              <a:r>
                <a:rPr lang="en-US" sz="2400" dirty="0">
                  <a:solidFill>
                    <a:srgbClr val="2B1511"/>
                  </a:solidFill>
                  <a:latin typeface="Arimo"/>
                </a:rPr>
                <a:t>A welcoming header that introduces the user to the application, setting a positive and inviting tone.</a:t>
              </a:r>
            </a:p>
            <a:p>
              <a:pPr marL="342900" indent="-342900">
                <a:lnSpc>
                  <a:spcPts val="2879"/>
                </a:lnSpc>
                <a:buFontTx/>
                <a:buChar char="-"/>
              </a:pPr>
              <a:r>
                <a:rPr lang="en-US" sz="2400" dirty="0">
                  <a:solidFill>
                    <a:srgbClr val="2B1511"/>
                  </a:solidFill>
                  <a:latin typeface="Arimo"/>
                </a:rPr>
                <a:t>Multiple buttons to curate different needs</a:t>
              </a:r>
            </a:p>
            <a:p>
              <a:pPr marL="342900" indent="-342900">
                <a:lnSpc>
                  <a:spcPts val="2879"/>
                </a:lnSpc>
                <a:buFontTx/>
                <a:buChar char="-"/>
              </a:pPr>
              <a:r>
                <a:rPr lang="en-US" sz="2400" dirty="0">
                  <a:solidFill>
                    <a:srgbClr val="2B1511"/>
                  </a:solidFill>
                  <a:latin typeface="Arimo"/>
                </a:rPr>
                <a:t>A button to Initiate fall detect app</a:t>
              </a:r>
            </a:p>
            <a:p>
              <a:pPr marL="342900" indent="-342900">
                <a:lnSpc>
                  <a:spcPts val="2879"/>
                </a:lnSpc>
                <a:buFontTx/>
                <a:buChar char="-"/>
              </a:pPr>
              <a:r>
                <a:rPr lang="en-US" sz="2400" dirty="0">
                  <a:solidFill>
                    <a:srgbClr val="2B1511"/>
                  </a:solidFill>
                  <a:latin typeface="Arimo"/>
                </a:rPr>
                <a:t>Another buttons for moving to handwriting detection</a:t>
              </a:r>
            </a:p>
            <a:p>
              <a:pPr marL="342900" indent="-342900">
                <a:lnSpc>
                  <a:spcPts val="2879"/>
                </a:lnSpc>
                <a:buFontTx/>
                <a:buChar char="-"/>
              </a:pPr>
              <a:r>
                <a:rPr lang="en-US" sz="2400" dirty="0">
                  <a:solidFill>
                    <a:srgbClr val="2B1511"/>
                  </a:solidFill>
                  <a:latin typeface="Arimo"/>
                </a:rPr>
                <a:t>Next button to move to audio based detection</a:t>
              </a:r>
            </a:p>
            <a:p>
              <a:pPr marL="342900" indent="-342900">
                <a:lnSpc>
                  <a:spcPts val="2879"/>
                </a:lnSpc>
                <a:buFontTx/>
                <a:buChar char="-"/>
              </a:pPr>
              <a:r>
                <a:rPr lang="en-US" sz="2400" dirty="0">
                  <a:solidFill>
                    <a:srgbClr val="2B1511"/>
                  </a:solidFill>
                  <a:latin typeface="Arimo"/>
                </a:rPr>
                <a:t>And another button to move to Video based detection</a:t>
              </a:r>
            </a:p>
            <a:p>
              <a:pPr marL="342900" indent="-342900">
                <a:lnSpc>
                  <a:spcPts val="2879"/>
                </a:lnSpc>
                <a:buFontTx/>
                <a:buChar char="-"/>
              </a:pPr>
              <a:r>
                <a:rPr lang="en-US" sz="2400" dirty="0">
                  <a:solidFill>
                    <a:srgbClr val="2B1511"/>
                  </a:solidFill>
                  <a:latin typeface="Arimo"/>
                </a:rPr>
                <a:t>And at last a button to calculate overall stage of the Parkinson's</a:t>
              </a:r>
            </a:p>
            <a:p>
              <a:pPr marL="342900" indent="-342900">
                <a:lnSpc>
                  <a:spcPts val="2879"/>
                </a:lnSpc>
                <a:buFontTx/>
                <a:buChar char="-"/>
              </a:pPr>
              <a:endParaRPr lang="en-US" sz="2400" dirty="0">
                <a:solidFill>
                  <a:srgbClr val="2B1511"/>
                </a:solidFill>
                <a:latin typeface="Arimo"/>
              </a:endParaRPr>
            </a:p>
            <a:p>
              <a:pPr>
                <a:lnSpc>
                  <a:spcPts val="2879"/>
                </a:lnSpc>
              </a:pPr>
              <a:endParaRPr lang="en-US" sz="2400" dirty="0">
                <a:solidFill>
                  <a:srgbClr val="2B1511"/>
                </a:solidFill>
                <a:latin typeface="Arimo"/>
              </a:endParaRPr>
            </a:p>
            <a:p>
              <a:pPr>
                <a:lnSpc>
                  <a:spcPts val="2879"/>
                </a:lnSpc>
              </a:pPr>
              <a:endParaRPr lang="en-US" sz="2400" dirty="0">
                <a:solidFill>
                  <a:srgbClr val="2B1511"/>
                </a:solidFill>
                <a:latin typeface="Arimo"/>
              </a:endParaRPr>
            </a:p>
          </p:txBody>
        </p:sp>
      </p:grpSp>
      <p:grpSp>
        <p:nvGrpSpPr>
          <p:cNvPr id="25" name="Group 25"/>
          <p:cNvGrpSpPr/>
          <p:nvPr/>
        </p:nvGrpSpPr>
        <p:grpSpPr>
          <a:xfrm>
            <a:off x="10425671" y="2773769"/>
            <a:ext cx="6638928" cy="7240922"/>
            <a:chOff x="0" y="0"/>
            <a:chExt cx="1748524" cy="1959524"/>
          </a:xfrm>
        </p:grpSpPr>
        <p:sp>
          <p:nvSpPr>
            <p:cNvPr id="26" name="Freeform 26"/>
            <p:cNvSpPr/>
            <p:nvPr/>
          </p:nvSpPr>
          <p:spPr>
            <a:xfrm>
              <a:off x="0" y="0"/>
              <a:ext cx="1748524" cy="1959524"/>
            </a:xfrm>
            <a:custGeom>
              <a:avLst/>
              <a:gdLst/>
              <a:ahLst/>
              <a:cxnLst/>
              <a:rect l="l" t="t" r="r" b="b"/>
              <a:pathLst>
                <a:path w="1748524" h="1959524">
                  <a:moveTo>
                    <a:pt x="39649" y="0"/>
                  </a:moveTo>
                  <a:lnTo>
                    <a:pt x="1708875" y="0"/>
                  </a:lnTo>
                  <a:cubicBezTo>
                    <a:pt x="1730773" y="0"/>
                    <a:pt x="1748524" y="17751"/>
                    <a:pt x="1748524" y="39649"/>
                  </a:cubicBezTo>
                  <a:lnTo>
                    <a:pt x="1748524" y="1919875"/>
                  </a:lnTo>
                  <a:cubicBezTo>
                    <a:pt x="1748524" y="1941772"/>
                    <a:pt x="1730773" y="1959524"/>
                    <a:pt x="1708875" y="1959524"/>
                  </a:cubicBezTo>
                  <a:lnTo>
                    <a:pt x="39649" y="1959524"/>
                  </a:lnTo>
                  <a:cubicBezTo>
                    <a:pt x="17751" y="1959524"/>
                    <a:pt x="0" y="1941772"/>
                    <a:pt x="0" y="1919875"/>
                  </a:cubicBezTo>
                  <a:lnTo>
                    <a:pt x="0" y="39649"/>
                  </a:lnTo>
                  <a:cubicBezTo>
                    <a:pt x="0" y="17751"/>
                    <a:pt x="17751" y="0"/>
                    <a:pt x="39649" y="0"/>
                  </a:cubicBezTo>
                  <a:close/>
                </a:path>
              </a:pathLst>
            </a:custGeom>
            <a:solidFill>
              <a:srgbClr val="000000">
                <a:alpha val="0"/>
              </a:srgbClr>
            </a:solidFill>
            <a:ln cap="rnd">
              <a:noFill/>
              <a:prstDash val="solid"/>
              <a:round/>
            </a:ln>
          </p:spPr>
        </p:sp>
        <p:sp>
          <p:nvSpPr>
            <p:cNvPr id="27" name="TextBox 27"/>
            <p:cNvSpPr txBox="1"/>
            <p:nvPr/>
          </p:nvSpPr>
          <p:spPr>
            <a:xfrm>
              <a:off x="0" y="41531"/>
              <a:ext cx="1748524" cy="1917993"/>
            </a:xfrm>
            <a:prstGeom prst="rect">
              <a:avLst/>
            </a:prstGeom>
          </p:spPr>
          <p:txBody>
            <a:bodyPr lIns="50800" tIns="50800" rIns="50800" bIns="50800" rtlCol="0" anchor="t"/>
            <a:lstStyle/>
            <a:p>
              <a:pPr>
                <a:lnSpc>
                  <a:spcPts val="2879"/>
                </a:lnSpc>
              </a:pPr>
              <a:r>
                <a:rPr lang="en-US" sz="2400" dirty="0">
                  <a:solidFill>
                    <a:srgbClr val="2B1511"/>
                  </a:solidFill>
                  <a:latin typeface="Arimo Bold"/>
                </a:rPr>
                <a:t>HANDWRITING ANALYSIS</a:t>
              </a:r>
            </a:p>
            <a:p>
              <a:pPr>
                <a:lnSpc>
                  <a:spcPts val="2879"/>
                </a:lnSpc>
              </a:pPr>
              <a:endParaRPr lang="en-US" sz="2400" dirty="0">
                <a:solidFill>
                  <a:srgbClr val="2B1511"/>
                </a:solidFill>
                <a:latin typeface="Arimo Bold"/>
              </a:endParaRP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Utilize Convolutional Neural Networks (CNN) for feature extraction and classification of handwriting patterns.</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Train the CNN model on a large dataset of handwritten samples, including those from individuals with PD and healthy controls. </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Created a user friendly UI for image clicking and uploading to process and predict on hand writing images. </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Include different data like wave pattern and spiral pattern</a:t>
              </a:r>
              <a:endParaRPr lang="en-US" sz="2400" dirty="0">
                <a:solidFill>
                  <a:srgbClr val="2B1511"/>
                </a:solidFill>
                <a:latin typeface="Arimo" panose="020B0604020202020204" charset="0"/>
                <a:ea typeface="Arimo" panose="020B0604020202020204" charset="0"/>
                <a:cs typeface="Arimo" panose="020B0604020202020204" charset="0"/>
              </a:endParaRPr>
            </a:p>
          </p:txBody>
        </p:sp>
      </p:grpSp>
      <p:sp>
        <p:nvSpPr>
          <p:cNvPr id="29" name="Oval 28">
            <a:extLst>
              <a:ext uri="{FF2B5EF4-FFF2-40B4-BE49-F238E27FC236}">
                <a16:creationId xmlns:a16="http://schemas.microsoft.com/office/drawing/2014/main" id="{ABFCEEF1-ACB3-878B-CC9E-6D84B79F2DF1}"/>
              </a:ext>
            </a:extLst>
          </p:cNvPr>
          <p:cNvSpPr/>
          <p:nvPr/>
        </p:nvSpPr>
        <p:spPr>
          <a:xfrm>
            <a:off x="9628227" y="2855479"/>
            <a:ext cx="730516" cy="742751"/>
          </a:xfrm>
          <a:prstGeom prst="ellipse">
            <a:avLst/>
          </a:prstGeom>
          <a:solidFill>
            <a:srgbClr val="E0B1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Graphic 30" descr="Pencil">
            <a:extLst>
              <a:ext uri="{FF2B5EF4-FFF2-40B4-BE49-F238E27FC236}">
                <a16:creationId xmlns:a16="http://schemas.microsoft.com/office/drawing/2014/main" id="{E8681AC0-15BD-F630-F510-EE462E61A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8737" y="2725080"/>
            <a:ext cx="730515" cy="730515"/>
          </a:xfrm>
          <a:prstGeom prst="rect">
            <a:avLst/>
          </a:prstGeom>
        </p:spPr>
      </p:pic>
      <p:pic>
        <p:nvPicPr>
          <p:cNvPr id="32" name="Picture 31">
            <a:extLst>
              <a:ext uri="{FF2B5EF4-FFF2-40B4-BE49-F238E27FC236}">
                <a16:creationId xmlns:a16="http://schemas.microsoft.com/office/drawing/2014/main" id="{06FFDF49-82A0-2317-1CD1-424A417054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404677" y="485192"/>
            <a:ext cx="7087456" cy="9767612"/>
            <a:chOff x="0" y="0"/>
            <a:chExt cx="660400" cy="910133"/>
          </a:xfrm>
        </p:grpSpPr>
        <p:sp>
          <p:nvSpPr>
            <p:cNvPr id="3" name="Freeform 3"/>
            <p:cNvSpPr/>
            <p:nvPr/>
          </p:nvSpPr>
          <p:spPr>
            <a:xfrm>
              <a:off x="0" y="0"/>
              <a:ext cx="660400" cy="910133"/>
            </a:xfrm>
            <a:custGeom>
              <a:avLst/>
              <a:gdLst/>
              <a:ahLst/>
              <a:cxnLst/>
              <a:rect l="l" t="t" r="r" b="b"/>
              <a:pathLst>
                <a:path w="660400" h="9101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664"/>
                  </a:cubicBezTo>
                  <a:lnTo>
                    <a:pt x="660400" y="910133"/>
                  </a:lnTo>
                  <a:lnTo>
                    <a:pt x="0" y="910133"/>
                  </a:lnTo>
                  <a:lnTo>
                    <a:pt x="0" y="331094"/>
                  </a:lnTo>
                  <a:cubicBezTo>
                    <a:pt x="1782" y="185660"/>
                    <a:pt x="93019" y="64045"/>
                    <a:pt x="220252" y="19070"/>
                  </a:cubicBezTo>
                  <a:close/>
                </a:path>
              </a:pathLst>
            </a:custGeom>
            <a:solidFill>
              <a:srgbClr val="E0B15E"/>
            </a:solidFill>
          </p:spPr>
        </p:sp>
        <p:sp>
          <p:nvSpPr>
            <p:cNvPr id="4" name="TextBox 4"/>
            <p:cNvSpPr txBox="1"/>
            <p:nvPr/>
          </p:nvSpPr>
          <p:spPr>
            <a:xfrm>
              <a:off x="0" y="98425"/>
              <a:ext cx="660400" cy="81170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403338" y="8658750"/>
            <a:ext cx="3475840" cy="34758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8" name="Group 8"/>
          <p:cNvGrpSpPr/>
          <p:nvPr/>
        </p:nvGrpSpPr>
        <p:grpSpPr>
          <a:xfrm>
            <a:off x="3101714" y="9281076"/>
            <a:ext cx="534212" cy="5342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1" name="Group 11"/>
          <p:cNvGrpSpPr/>
          <p:nvPr/>
        </p:nvGrpSpPr>
        <p:grpSpPr>
          <a:xfrm>
            <a:off x="1303886" y="-485017"/>
            <a:ext cx="1537234" cy="1537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4" name="Group 14"/>
          <p:cNvGrpSpPr/>
          <p:nvPr/>
        </p:nvGrpSpPr>
        <p:grpSpPr>
          <a:xfrm>
            <a:off x="10425671" y="568238"/>
            <a:ext cx="483979" cy="4839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7" name="Group 17"/>
          <p:cNvGrpSpPr/>
          <p:nvPr/>
        </p:nvGrpSpPr>
        <p:grpSpPr>
          <a:xfrm>
            <a:off x="776139" y="568238"/>
            <a:ext cx="8640891" cy="1808435"/>
            <a:chOff x="0" y="0"/>
            <a:chExt cx="2275790" cy="476296"/>
          </a:xfrm>
        </p:grpSpPr>
        <p:sp>
          <p:nvSpPr>
            <p:cNvPr id="18" name="Freeform 18"/>
            <p:cNvSpPr/>
            <p:nvPr/>
          </p:nvSpPr>
          <p:spPr>
            <a:xfrm>
              <a:off x="0" y="0"/>
              <a:ext cx="2275790" cy="476296"/>
            </a:xfrm>
            <a:custGeom>
              <a:avLst/>
              <a:gdLst/>
              <a:ahLst/>
              <a:cxnLst/>
              <a:rect l="l" t="t" r="r" b="b"/>
              <a:pathLst>
                <a:path w="2275790" h="476296">
                  <a:moveTo>
                    <a:pt x="30463" y="0"/>
                  </a:moveTo>
                  <a:lnTo>
                    <a:pt x="2245327" y="0"/>
                  </a:lnTo>
                  <a:cubicBezTo>
                    <a:pt x="2253407" y="0"/>
                    <a:pt x="2261155" y="3209"/>
                    <a:pt x="2266868" y="8922"/>
                  </a:cubicBezTo>
                  <a:cubicBezTo>
                    <a:pt x="2272581" y="14635"/>
                    <a:pt x="2275790" y="22384"/>
                    <a:pt x="2275790" y="30463"/>
                  </a:cubicBezTo>
                  <a:lnTo>
                    <a:pt x="2275790" y="445833"/>
                  </a:lnTo>
                  <a:cubicBezTo>
                    <a:pt x="2275790" y="462657"/>
                    <a:pt x="2262151" y="476296"/>
                    <a:pt x="2245327" y="476296"/>
                  </a:cubicBezTo>
                  <a:lnTo>
                    <a:pt x="30463" y="476296"/>
                  </a:lnTo>
                  <a:cubicBezTo>
                    <a:pt x="22384" y="476296"/>
                    <a:pt x="14635" y="473086"/>
                    <a:pt x="8922" y="467373"/>
                  </a:cubicBezTo>
                  <a:cubicBezTo>
                    <a:pt x="3209" y="461660"/>
                    <a:pt x="0" y="453912"/>
                    <a:pt x="0" y="445833"/>
                  </a:cubicBezTo>
                  <a:lnTo>
                    <a:pt x="0" y="30463"/>
                  </a:lnTo>
                  <a:cubicBezTo>
                    <a:pt x="0" y="22384"/>
                    <a:pt x="3209" y="14635"/>
                    <a:pt x="8922" y="8922"/>
                  </a:cubicBezTo>
                  <a:cubicBezTo>
                    <a:pt x="14635" y="3209"/>
                    <a:pt x="22384" y="0"/>
                    <a:pt x="30463" y="0"/>
                  </a:cubicBezTo>
                  <a:close/>
                </a:path>
              </a:pathLst>
            </a:custGeom>
            <a:solidFill>
              <a:srgbClr val="000000">
                <a:alpha val="0"/>
              </a:srgbClr>
            </a:solidFill>
            <a:ln cap="rnd">
              <a:noFill/>
              <a:prstDash val="solid"/>
              <a:round/>
            </a:ln>
          </p:spPr>
        </p:sp>
        <p:sp>
          <p:nvSpPr>
            <p:cNvPr id="19" name="TextBox 19"/>
            <p:cNvSpPr txBox="1"/>
            <p:nvPr/>
          </p:nvSpPr>
          <p:spPr>
            <a:xfrm>
              <a:off x="0" y="-28575"/>
              <a:ext cx="2275790" cy="504871"/>
            </a:xfrm>
            <a:prstGeom prst="rect">
              <a:avLst/>
            </a:prstGeom>
          </p:spPr>
          <p:txBody>
            <a:bodyPr lIns="50800" tIns="50800" rIns="50800" bIns="50800" rtlCol="0" anchor="ctr"/>
            <a:lstStyle/>
            <a:p>
              <a:pPr marL="0" lvl="0" indent="0" algn="ctr">
                <a:lnSpc>
                  <a:spcPts val="5935"/>
                </a:lnSpc>
                <a:spcBef>
                  <a:spcPct val="0"/>
                </a:spcBef>
              </a:pPr>
              <a:r>
                <a:rPr lang="en-US" sz="4946">
                  <a:solidFill>
                    <a:srgbClr val="2B1511"/>
                  </a:solidFill>
                  <a:latin typeface="Arimo Bold"/>
                </a:rPr>
                <a:t>MINIMAL VIABLE PRODUCT</a:t>
              </a:r>
            </a:p>
          </p:txBody>
        </p:sp>
      </p:grpSp>
      <p:grpSp>
        <p:nvGrpSpPr>
          <p:cNvPr id="20" name="Group 20"/>
          <p:cNvGrpSpPr/>
          <p:nvPr/>
        </p:nvGrpSpPr>
        <p:grpSpPr>
          <a:xfrm>
            <a:off x="2298253" y="2574624"/>
            <a:ext cx="6638928" cy="7240922"/>
            <a:chOff x="0" y="0"/>
            <a:chExt cx="1748524" cy="1907074"/>
          </a:xfrm>
        </p:grpSpPr>
        <p:sp>
          <p:nvSpPr>
            <p:cNvPr id="21" name="Freeform 21"/>
            <p:cNvSpPr/>
            <p:nvPr/>
          </p:nvSpPr>
          <p:spPr>
            <a:xfrm>
              <a:off x="0" y="0"/>
              <a:ext cx="1748524" cy="1907074"/>
            </a:xfrm>
            <a:custGeom>
              <a:avLst/>
              <a:gdLst/>
              <a:ahLst/>
              <a:cxnLst/>
              <a:rect l="l" t="t" r="r" b="b"/>
              <a:pathLst>
                <a:path w="1748524" h="1907074">
                  <a:moveTo>
                    <a:pt x="39649" y="0"/>
                  </a:moveTo>
                  <a:lnTo>
                    <a:pt x="1708875" y="0"/>
                  </a:lnTo>
                  <a:cubicBezTo>
                    <a:pt x="1730773" y="0"/>
                    <a:pt x="1748524" y="17751"/>
                    <a:pt x="1748524" y="39649"/>
                  </a:cubicBezTo>
                  <a:lnTo>
                    <a:pt x="1748524" y="1867426"/>
                  </a:lnTo>
                  <a:cubicBezTo>
                    <a:pt x="1748524" y="1877941"/>
                    <a:pt x="1744347" y="1888026"/>
                    <a:pt x="1736911" y="1895461"/>
                  </a:cubicBezTo>
                  <a:cubicBezTo>
                    <a:pt x="1729476" y="1902897"/>
                    <a:pt x="1719391" y="1907074"/>
                    <a:pt x="1708875" y="1907074"/>
                  </a:cubicBezTo>
                  <a:lnTo>
                    <a:pt x="39649" y="1907074"/>
                  </a:lnTo>
                  <a:cubicBezTo>
                    <a:pt x="17751" y="1907074"/>
                    <a:pt x="0" y="1889323"/>
                    <a:pt x="0" y="1867426"/>
                  </a:cubicBezTo>
                  <a:lnTo>
                    <a:pt x="0" y="39649"/>
                  </a:lnTo>
                  <a:cubicBezTo>
                    <a:pt x="0" y="17751"/>
                    <a:pt x="17751" y="0"/>
                    <a:pt x="39649" y="0"/>
                  </a:cubicBezTo>
                  <a:close/>
                </a:path>
              </a:pathLst>
            </a:custGeom>
            <a:solidFill>
              <a:srgbClr val="000000">
                <a:alpha val="0"/>
              </a:srgbClr>
            </a:solidFill>
            <a:ln cap="rnd">
              <a:noFill/>
              <a:prstDash val="solid"/>
              <a:round/>
            </a:ln>
          </p:spPr>
        </p:sp>
        <p:sp>
          <p:nvSpPr>
            <p:cNvPr id="22" name="TextBox 22"/>
            <p:cNvSpPr txBox="1"/>
            <p:nvPr/>
          </p:nvSpPr>
          <p:spPr>
            <a:xfrm>
              <a:off x="0" y="154779"/>
              <a:ext cx="1748524" cy="1752295"/>
            </a:xfrm>
            <a:prstGeom prst="rect">
              <a:avLst/>
            </a:prstGeom>
          </p:spPr>
          <p:txBody>
            <a:bodyPr lIns="50800" tIns="50800" rIns="50800" bIns="50800" rtlCol="0" anchor="t"/>
            <a:lstStyle/>
            <a:p>
              <a:pPr>
                <a:lnSpc>
                  <a:spcPts val="2879"/>
                </a:lnSpc>
              </a:pPr>
              <a:r>
                <a:rPr lang="en-US" sz="2400" dirty="0">
                  <a:solidFill>
                    <a:srgbClr val="2B1511"/>
                  </a:solidFill>
                  <a:latin typeface="Arimo Bold"/>
                </a:rPr>
                <a:t>VOICE INPUT ANALYSIS</a:t>
              </a:r>
            </a:p>
            <a:p>
              <a:pPr>
                <a:lnSpc>
                  <a:spcPts val="2879"/>
                </a:lnSpc>
              </a:pPr>
              <a:endParaRPr lang="en-US" sz="2400" dirty="0">
                <a:solidFill>
                  <a:srgbClr val="2B1511"/>
                </a:solidFill>
                <a:latin typeface="Arimo Bold"/>
              </a:endParaRP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Employ </a:t>
              </a:r>
              <a:r>
                <a:rPr lang="en-US" sz="2400" dirty="0" err="1">
                  <a:latin typeface="Arimo" panose="020B0604020202020204" charset="0"/>
                  <a:ea typeface="Arimo" panose="020B0604020202020204" charset="0"/>
                  <a:cs typeface="Arimo" panose="020B0604020202020204" charset="0"/>
                </a:rPr>
                <a:t>XGBoost</a:t>
              </a:r>
              <a:r>
                <a:rPr lang="en-US" sz="2400" dirty="0">
                  <a:latin typeface="Arimo" panose="020B0604020202020204" charset="0"/>
                  <a:ea typeface="Arimo" panose="020B0604020202020204" charset="0"/>
                  <a:cs typeface="Arimo" panose="020B0604020202020204" charset="0"/>
                </a:rPr>
                <a:t> algorithm for voice input analysis to detect tremors and speech abnormalities indicative of PD. </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Extract acoustic features such as pitch, intensity, and formant frequencies from voice recordings. </a:t>
              </a:r>
            </a:p>
            <a:p>
              <a:pPr marL="342900" indent="-342900">
                <a:lnSpc>
                  <a:spcPts val="2879"/>
                </a:lnSpc>
                <a:buFontTx/>
                <a:buChar char="-"/>
              </a:pPr>
              <a:r>
                <a:rPr lang="en-US" sz="2400" dirty="0">
                  <a:latin typeface="Arimo" panose="020B0604020202020204" charset="0"/>
                  <a:ea typeface="Arimo" panose="020B0604020202020204" charset="0"/>
                  <a:cs typeface="Arimo" panose="020B0604020202020204" charset="0"/>
                </a:rPr>
                <a:t>Train the </a:t>
              </a:r>
              <a:r>
                <a:rPr lang="en-US" sz="2400" dirty="0" err="1">
                  <a:latin typeface="Arimo" panose="020B0604020202020204" charset="0"/>
                  <a:ea typeface="Arimo" panose="020B0604020202020204" charset="0"/>
                  <a:cs typeface="Arimo" panose="020B0604020202020204" charset="0"/>
                </a:rPr>
                <a:t>XGBoost</a:t>
              </a:r>
              <a:r>
                <a:rPr lang="en-US" sz="2400" dirty="0">
                  <a:latin typeface="Arimo" panose="020B0604020202020204" charset="0"/>
                  <a:ea typeface="Arimo" panose="020B0604020202020204" charset="0"/>
                  <a:cs typeface="Arimo" panose="020B0604020202020204" charset="0"/>
                </a:rPr>
                <a:t> model on a diverse dataset of voice samples collected from individuals with varying stages of PD and healthy controls.</a:t>
              </a:r>
            </a:p>
            <a:p>
              <a:pPr marL="342900" indent="-342900">
                <a:lnSpc>
                  <a:spcPts val="2879"/>
                </a:lnSpc>
                <a:buFontTx/>
                <a:buChar char="-"/>
              </a:pPr>
              <a:r>
                <a:rPr lang="en-US" sz="2400" dirty="0">
                  <a:solidFill>
                    <a:srgbClr val="2B1511"/>
                  </a:solidFill>
                  <a:latin typeface="Arimo" panose="020B0604020202020204" charset="0"/>
                  <a:ea typeface="Arimo" panose="020B0604020202020204" charset="0"/>
                  <a:cs typeface="Arimo" panose="020B0604020202020204" charset="0"/>
                </a:rPr>
                <a:t>User-friendly interface allows users to record and browse the audio files </a:t>
              </a:r>
              <a:r>
                <a:rPr lang="en-US" sz="2400" dirty="0" err="1">
                  <a:solidFill>
                    <a:srgbClr val="2B1511"/>
                  </a:solidFill>
                  <a:latin typeface="Arimo" panose="020B0604020202020204" charset="0"/>
                  <a:ea typeface="Arimo" panose="020B0604020202020204" charset="0"/>
                  <a:cs typeface="Arimo" panose="020B0604020202020204" charset="0"/>
                </a:rPr>
                <a:t>seemlessly</a:t>
              </a:r>
              <a:endParaRPr lang="en-US" sz="2400" dirty="0">
                <a:solidFill>
                  <a:srgbClr val="2B1511"/>
                </a:solidFill>
                <a:latin typeface="Arimo" panose="020B0604020202020204" charset="0"/>
                <a:ea typeface="Arimo" panose="020B0604020202020204" charset="0"/>
                <a:cs typeface="Arimo" panose="020B0604020202020204" charset="0"/>
              </a:endParaRPr>
            </a:p>
            <a:p>
              <a:pPr>
                <a:lnSpc>
                  <a:spcPts val="2879"/>
                </a:lnSpc>
              </a:pPr>
              <a:endParaRPr lang="en-US" sz="2400" dirty="0">
                <a:solidFill>
                  <a:srgbClr val="2B1511"/>
                </a:solidFill>
                <a:latin typeface="Arimo"/>
              </a:endParaRPr>
            </a:p>
          </p:txBody>
        </p:sp>
      </p:grpSp>
      <p:grpSp>
        <p:nvGrpSpPr>
          <p:cNvPr id="23" name="Group 23"/>
          <p:cNvGrpSpPr/>
          <p:nvPr/>
        </p:nvGrpSpPr>
        <p:grpSpPr>
          <a:xfrm>
            <a:off x="10425671" y="3216120"/>
            <a:ext cx="6638928" cy="6798571"/>
            <a:chOff x="0" y="0"/>
            <a:chExt cx="1748524" cy="1959524"/>
          </a:xfrm>
        </p:grpSpPr>
        <p:sp>
          <p:nvSpPr>
            <p:cNvPr id="24" name="Freeform 24"/>
            <p:cNvSpPr/>
            <p:nvPr/>
          </p:nvSpPr>
          <p:spPr>
            <a:xfrm>
              <a:off x="0" y="0"/>
              <a:ext cx="1748524" cy="1959524"/>
            </a:xfrm>
            <a:custGeom>
              <a:avLst/>
              <a:gdLst/>
              <a:ahLst/>
              <a:cxnLst/>
              <a:rect l="l" t="t" r="r" b="b"/>
              <a:pathLst>
                <a:path w="1748524" h="1959524">
                  <a:moveTo>
                    <a:pt x="39649" y="0"/>
                  </a:moveTo>
                  <a:lnTo>
                    <a:pt x="1708875" y="0"/>
                  </a:lnTo>
                  <a:cubicBezTo>
                    <a:pt x="1730773" y="0"/>
                    <a:pt x="1748524" y="17751"/>
                    <a:pt x="1748524" y="39649"/>
                  </a:cubicBezTo>
                  <a:lnTo>
                    <a:pt x="1748524" y="1919875"/>
                  </a:lnTo>
                  <a:cubicBezTo>
                    <a:pt x="1748524" y="1941772"/>
                    <a:pt x="1730773" y="1959524"/>
                    <a:pt x="1708875" y="1959524"/>
                  </a:cubicBezTo>
                  <a:lnTo>
                    <a:pt x="39649" y="1959524"/>
                  </a:lnTo>
                  <a:cubicBezTo>
                    <a:pt x="17751" y="1959524"/>
                    <a:pt x="0" y="1941772"/>
                    <a:pt x="0" y="1919875"/>
                  </a:cubicBezTo>
                  <a:lnTo>
                    <a:pt x="0" y="39649"/>
                  </a:lnTo>
                  <a:cubicBezTo>
                    <a:pt x="0" y="17751"/>
                    <a:pt x="17751" y="0"/>
                    <a:pt x="39649" y="0"/>
                  </a:cubicBezTo>
                  <a:close/>
                </a:path>
              </a:pathLst>
            </a:custGeom>
            <a:solidFill>
              <a:srgbClr val="000000">
                <a:alpha val="0"/>
              </a:srgbClr>
            </a:solidFill>
            <a:ln cap="rnd">
              <a:noFill/>
              <a:prstDash val="solid"/>
              <a:round/>
            </a:ln>
          </p:spPr>
        </p:sp>
        <p:sp>
          <p:nvSpPr>
            <p:cNvPr id="25" name="TextBox 25"/>
            <p:cNvSpPr txBox="1"/>
            <p:nvPr/>
          </p:nvSpPr>
          <p:spPr>
            <a:xfrm>
              <a:off x="0" y="-9525"/>
              <a:ext cx="1748524" cy="1969049"/>
            </a:xfrm>
            <a:prstGeom prst="rect">
              <a:avLst/>
            </a:prstGeom>
          </p:spPr>
          <p:txBody>
            <a:bodyPr lIns="50800" tIns="50800" rIns="50800" bIns="50800" rtlCol="0" anchor="t"/>
            <a:lstStyle/>
            <a:p>
              <a:pPr>
                <a:lnSpc>
                  <a:spcPts val="2879"/>
                </a:lnSpc>
              </a:pPr>
              <a:r>
                <a:rPr lang="en-US" sz="2400" dirty="0">
                  <a:solidFill>
                    <a:srgbClr val="2B1511"/>
                  </a:solidFill>
                  <a:latin typeface="Arimo Bold"/>
                </a:rPr>
                <a:t>BODY MOVEMENT ANALYSIS</a:t>
              </a:r>
            </a:p>
            <a:p>
              <a:pPr>
                <a:lnSpc>
                  <a:spcPts val="2879"/>
                </a:lnSpc>
              </a:pPr>
              <a:endParaRPr lang="en-US" sz="2400" dirty="0">
                <a:solidFill>
                  <a:srgbClr val="2B1511"/>
                </a:solidFill>
                <a:latin typeface="Arimo Bold"/>
              </a:endParaRPr>
            </a:p>
            <a:p>
              <a:pPr marL="342900" indent="-342900">
                <a:lnSpc>
                  <a:spcPts val="2879"/>
                </a:lnSpc>
                <a:buFontTx/>
                <a:buChar char="-"/>
              </a:pPr>
              <a:r>
                <a:rPr lang="en-IN" sz="2400" dirty="0">
                  <a:latin typeface="Arimo" panose="020B0604020202020204" charset="0"/>
                  <a:ea typeface="Arimo" panose="020B0604020202020204" charset="0"/>
                  <a:cs typeface="Arimo" panose="020B0604020202020204" charset="0"/>
                </a:rPr>
                <a:t>Utilize </a:t>
              </a:r>
              <a:r>
                <a:rPr lang="en-IN" sz="2400" dirty="0" err="1">
                  <a:latin typeface="Arimo" panose="020B0604020202020204" charset="0"/>
                  <a:ea typeface="Arimo" panose="020B0604020202020204" charset="0"/>
                  <a:cs typeface="Arimo" panose="020B0604020202020204" charset="0"/>
                </a:rPr>
                <a:t>MediaPipe</a:t>
              </a:r>
              <a:r>
                <a:rPr lang="en-IN" sz="2400" dirty="0">
                  <a:latin typeface="Arimo" panose="020B0604020202020204" charset="0"/>
                  <a:ea typeface="Arimo" panose="020B0604020202020204" charset="0"/>
                  <a:cs typeface="Arimo" panose="020B0604020202020204" charset="0"/>
                </a:rPr>
                <a:t> framework for body movement analysis to discern bradykinesia and rigidity, key motor symptoms of PD. </a:t>
              </a:r>
            </a:p>
            <a:p>
              <a:pPr marL="342900" indent="-342900">
                <a:lnSpc>
                  <a:spcPts val="2879"/>
                </a:lnSpc>
                <a:buFontTx/>
                <a:buChar char="-"/>
              </a:pPr>
              <a:r>
                <a:rPr lang="en-IN" sz="2400" dirty="0">
                  <a:latin typeface="Arimo" panose="020B0604020202020204" charset="0"/>
                  <a:ea typeface="Arimo" panose="020B0604020202020204" charset="0"/>
                  <a:cs typeface="Arimo" panose="020B0604020202020204" charset="0"/>
                </a:rPr>
                <a:t>Extract skeletal pose features from video recordings of movement tasks using </a:t>
              </a:r>
              <a:r>
                <a:rPr lang="en-IN" sz="2400" dirty="0" err="1">
                  <a:latin typeface="Arimo" panose="020B0604020202020204" charset="0"/>
                  <a:ea typeface="Arimo" panose="020B0604020202020204" charset="0"/>
                  <a:cs typeface="Arimo" panose="020B0604020202020204" charset="0"/>
                </a:rPr>
                <a:t>MediaPipe's</a:t>
              </a:r>
              <a:r>
                <a:rPr lang="en-IN" sz="2400" dirty="0">
                  <a:latin typeface="Arimo" panose="020B0604020202020204" charset="0"/>
                  <a:ea typeface="Arimo" panose="020B0604020202020204" charset="0"/>
                  <a:cs typeface="Arimo" panose="020B0604020202020204" charset="0"/>
                </a:rPr>
                <a:t> pose estimation model. </a:t>
              </a:r>
            </a:p>
            <a:p>
              <a:pPr marL="342900" indent="-342900">
                <a:lnSpc>
                  <a:spcPts val="2879"/>
                </a:lnSpc>
                <a:buFontTx/>
                <a:buChar char="-"/>
              </a:pPr>
              <a:r>
                <a:rPr lang="en-IN" sz="2400" dirty="0">
                  <a:latin typeface="Arimo" panose="020B0604020202020204" charset="0"/>
                  <a:ea typeface="Arimo" panose="020B0604020202020204" charset="0"/>
                  <a:cs typeface="Arimo" panose="020B0604020202020204" charset="0"/>
                </a:rPr>
                <a:t>Develop algorithms for real-time assessment of motor symptoms and disease progression.</a:t>
              </a:r>
            </a:p>
            <a:p>
              <a:pPr marL="342900" indent="-342900">
                <a:lnSpc>
                  <a:spcPts val="2879"/>
                </a:lnSpc>
                <a:buFontTx/>
                <a:buChar char="-"/>
              </a:pPr>
              <a:r>
                <a:rPr lang="en-US" sz="2400" dirty="0">
                  <a:solidFill>
                    <a:srgbClr val="2B1511"/>
                  </a:solidFill>
                  <a:latin typeface="Arimo" panose="020B0604020202020204" charset="0"/>
                  <a:ea typeface="Arimo" panose="020B0604020202020204" charset="0"/>
                  <a:cs typeface="Arimo" panose="020B0604020202020204" charset="0"/>
                </a:rPr>
                <a:t>User-friendly interface allows users to check in real time and also on any existing video files </a:t>
              </a:r>
              <a:r>
                <a:rPr lang="en-US" sz="2400" dirty="0" err="1">
                  <a:solidFill>
                    <a:srgbClr val="2B1511"/>
                  </a:solidFill>
                  <a:latin typeface="Arimo" panose="020B0604020202020204" charset="0"/>
                  <a:ea typeface="Arimo" panose="020B0604020202020204" charset="0"/>
                  <a:cs typeface="Arimo" panose="020B0604020202020204" charset="0"/>
                </a:rPr>
                <a:t>seemlessly</a:t>
              </a:r>
              <a:endParaRPr lang="en-US" sz="2400" dirty="0">
                <a:solidFill>
                  <a:srgbClr val="2B1511"/>
                </a:solidFill>
                <a:latin typeface="Arimo" panose="020B0604020202020204" charset="0"/>
                <a:ea typeface="Arimo" panose="020B0604020202020204" charset="0"/>
                <a:cs typeface="Arimo" panose="020B0604020202020204" charset="0"/>
              </a:endParaRPr>
            </a:p>
            <a:p>
              <a:pPr>
                <a:lnSpc>
                  <a:spcPts val="2879"/>
                </a:lnSpc>
              </a:pPr>
              <a:endParaRPr lang="en-US" sz="2400" dirty="0">
                <a:solidFill>
                  <a:srgbClr val="2B1511"/>
                </a:solidFill>
                <a:latin typeface="Arimo"/>
              </a:endParaRPr>
            </a:p>
            <a:p>
              <a:pPr>
                <a:lnSpc>
                  <a:spcPts val="2879"/>
                </a:lnSpc>
              </a:pPr>
              <a:endParaRPr lang="en-US" sz="2400" dirty="0">
                <a:solidFill>
                  <a:srgbClr val="2B1511"/>
                </a:solidFill>
                <a:latin typeface="Arimo"/>
              </a:endParaRPr>
            </a:p>
          </p:txBody>
        </p:sp>
      </p:grpSp>
      <p:sp>
        <p:nvSpPr>
          <p:cNvPr id="26" name="Freeform 26"/>
          <p:cNvSpPr/>
          <p:nvPr/>
        </p:nvSpPr>
        <p:spPr>
          <a:xfrm>
            <a:off x="1303886" y="2930463"/>
            <a:ext cx="1797828" cy="933817"/>
          </a:xfrm>
          <a:custGeom>
            <a:avLst/>
            <a:gdLst/>
            <a:ahLst/>
            <a:cxnLst/>
            <a:rect l="l" t="t" r="r" b="b"/>
            <a:pathLst>
              <a:path w="1797828" h="933817">
                <a:moveTo>
                  <a:pt x="0" y="0"/>
                </a:moveTo>
                <a:lnTo>
                  <a:pt x="1797828" y="0"/>
                </a:lnTo>
                <a:lnTo>
                  <a:pt x="1797828" y="933817"/>
                </a:lnTo>
                <a:lnTo>
                  <a:pt x="0" y="933817"/>
                </a:lnTo>
                <a:lnTo>
                  <a:pt x="0" y="0"/>
                </a:lnTo>
                <a:close/>
              </a:path>
            </a:pathLst>
          </a:custGeom>
          <a:blipFill>
            <a:blip r:embed="rId2"/>
            <a:stretch>
              <a:fillRect r="-393279"/>
            </a:stretch>
          </a:blipFill>
        </p:spPr>
        <p:txBody>
          <a:bodyPr/>
          <a:lstStyle/>
          <a:p>
            <a:endParaRPr lang="en-IN" dirty="0"/>
          </a:p>
        </p:txBody>
      </p:sp>
      <p:sp>
        <p:nvSpPr>
          <p:cNvPr id="29" name="Oval 28">
            <a:extLst>
              <a:ext uri="{FF2B5EF4-FFF2-40B4-BE49-F238E27FC236}">
                <a16:creationId xmlns:a16="http://schemas.microsoft.com/office/drawing/2014/main" id="{82FCA02C-0CC6-D178-454B-84924CCF78FA}"/>
              </a:ext>
            </a:extLst>
          </p:cNvPr>
          <p:cNvSpPr/>
          <p:nvPr/>
        </p:nvSpPr>
        <p:spPr>
          <a:xfrm>
            <a:off x="1371600" y="3216120"/>
            <a:ext cx="609600" cy="555780"/>
          </a:xfrm>
          <a:prstGeom prst="ellipse">
            <a:avLst/>
          </a:prstGeom>
          <a:solidFill>
            <a:srgbClr val="E0B1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1E97BAAB-49FF-C4B0-71E3-C3850D0D4832}"/>
              </a:ext>
            </a:extLst>
          </p:cNvPr>
          <p:cNvSpPr/>
          <p:nvPr/>
        </p:nvSpPr>
        <p:spPr>
          <a:xfrm>
            <a:off x="9479470" y="3162301"/>
            <a:ext cx="685800" cy="674610"/>
          </a:xfrm>
          <a:prstGeom prst="ellipse">
            <a:avLst/>
          </a:prstGeom>
          <a:solidFill>
            <a:srgbClr val="DFB05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Voice">
            <a:extLst>
              <a:ext uri="{FF2B5EF4-FFF2-40B4-BE49-F238E27FC236}">
                <a16:creationId xmlns:a16="http://schemas.microsoft.com/office/drawing/2014/main" id="{36F23C40-FD1E-78EE-1B61-7F59368B5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600" y="3145000"/>
            <a:ext cx="658890" cy="658890"/>
          </a:xfrm>
          <a:prstGeom prst="rect">
            <a:avLst/>
          </a:prstGeom>
        </p:spPr>
      </p:pic>
      <p:pic>
        <p:nvPicPr>
          <p:cNvPr id="36" name="Graphic 35" descr="Skeleton">
            <a:extLst>
              <a:ext uri="{FF2B5EF4-FFF2-40B4-BE49-F238E27FC236}">
                <a16:creationId xmlns:a16="http://schemas.microsoft.com/office/drawing/2014/main" id="{9B830213-6E8B-CBCE-27E1-3067EC7BF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4480" y="3225250"/>
            <a:ext cx="555780" cy="555780"/>
          </a:xfrm>
          <a:prstGeom prst="rect">
            <a:avLst/>
          </a:prstGeom>
        </p:spPr>
      </p:pic>
      <p:pic>
        <p:nvPicPr>
          <p:cNvPr id="37" name="Picture 36">
            <a:extLst>
              <a:ext uri="{FF2B5EF4-FFF2-40B4-BE49-F238E27FC236}">
                <a16:creationId xmlns:a16="http://schemas.microsoft.com/office/drawing/2014/main" id="{A6C345BE-49C7-6B08-8A81-B16AB532CC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00" y="9755166"/>
            <a:ext cx="2869486" cy="2674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1492</Words>
  <Application>Microsoft Office PowerPoint</Application>
  <PresentationFormat>Custom</PresentationFormat>
  <Paragraphs>101</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Arimo</vt:lpstr>
      <vt:lpstr>Inter</vt:lpstr>
      <vt:lpstr>Canva Sans Bold</vt:lpstr>
      <vt:lpstr>Calibri</vt:lpstr>
      <vt:lpstr>Arimo Bold</vt:lpstr>
      <vt:lpstr>Arial</vt:lpstr>
      <vt:lpstr>DM Sans Bold</vt:lpstr>
      <vt:lpstr>Canva Sans</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 Professional Business Project Presentation</dc:title>
  <dc:creator>Ishan Agrawal</dc:creator>
  <cp:lastModifiedBy>Ira goyal</cp:lastModifiedBy>
  <cp:revision>8</cp:revision>
  <dcterms:created xsi:type="dcterms:W3CDTF">2006-08-16T00:00:00Z</dcterms:created>
  <dcterms:modified xsi:type="dcterms:W3CDTF">2024-06-06T10:18:36Z</dcterms:modified>
  <dc:identifier>DAGBhJgz6nk</dc:identifier>
</cp:coreProperties>
</file>